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2"/>
  </p:sldMasterIdLst>
  <p:notesMasterIdLst>
    <p:notesMasterId r:id="rId31"/>
  </p:notesMasterIdLst>
  <p:handoutMasterIdLst>
    <p:handoutMasterId r:id="rId32"/>
  </p:handoutMasterIdLst>
  <p:sldIdLst>
    <p:sldId id="421" r:id="rId3"/>
    <p:sldId id="428" r:id="rId4"/>
    <p:sldId id="431" r:id="rId5"/>
    <p:sldId id="434" r:id="rId6"/>
    <p:sldId id="436" r:id="rId7"/>
    <p:sldId id="437" r:id="rId8"/>
    <p:sldId id="435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4" r:id="rId24"/>
    <p:sldId id="453" r:id="rId25"/>
    <p:sldId id="455" r:id="rId26"/>
    <p:sldId id="456" r:id="rId27"/>
    <p:sldId id="457" r:id="rId28"/>
    <p:sldId id="430" r:id="rId29"/>
    <p:sldId id="379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  <p:embeddedFont>
      <p:font typeface="华文细黑" panose="02010600040101010101" pitchFamily="2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Berlin Sans FB Demi" panose="020E0802020502020306" pitchFamily="34" charset="0"/>
      <p:bold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pos="325">
          <p15:clr>
            <a:srgbClr val="A4A3A4"/>
          </p15:clr>
        </p15:guide>
        <p15:guide id="4" pos="7106">
          <p15:clr>
            <a:srgbClr val="A4A3A4"/>
          </p15:clr>
        </p15:guide>
        <p15:guide id="5" pos="189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毅" initials="黄毅" lastIdx="1" clrIdx="0">
    <p:extLst>
      <p:ext uri="{19B8F6BF-5375-455C-9EA6-DF929625EA0E}">
        <p15:presenceInfo xmlns:p15="http://schemas.microsoft.com/office/powerpoint/2012/main" userId="41d597eabee689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440"/>
    <a:srgbClr val="18366F"/>
    <a:srgbClr val="7F7F7F"/>
    <a:srgbClr val="F5715B"/>
    <a:srgbClr val="DC3D00"/>
    <a:srgbClr val="002060"/>
    <a:srgbClr val="0D0D0D"/>
    <a:srgbClr val="404040"/>
    <a:srgbClr val="F5F5F5"/>
    <a:srgbClr val="F93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697" autoAdjust="0"/>
  </p:normalViewPr>
  <p:slideViewPr>
    <p:cSldViewPr snapToGrid="0" showGuides="1">
      <p:cViewPr varScale="1">
        <p:scale>
          <a:sx n="88" d="100"/>
          <a:sy n="88" d="100"/>
        </p:scale>
        <p:origin x="1470" y="78"/>
      </p:cViewPr>
      <p:guideLst>
        <p:guide orient="horz" pos="1094"/>
        <p:guide orient="horz" pos="4065"/>
        <p:guide pos="32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9D67E-C063-4D91-84B7-E300A544F52A}" type="datetimeFigureOut">
              <a:rPr lang="zh-CN" altLang="en-US" smtClean="0"/>
              <a:t>2017/8/25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DEF41-8195-4ED0-830C-642645DF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400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28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Intent.html#ACTION_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reference/android/content/Intent.html#ACTION_SEND" TargetMode="External"/><Relationship Id="rId4" Type="http://schemas.openxmlformats.org/officeDocument/2006/relationships/hyperlink" Target="https://developer.android.com/reference/android/content/Context.html#startActivity(android.content.Intent)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pp/Activity.html#startActivity(android.content.Intent)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android/app/Activity.html#onDestroy()" TargetMode="External"/><Relationship Id="rId3" Type="http://schemas.openxmlformats.org/officeDocument/2006/relationships/hyperlink" Target="https://developer.android.com/reference/android/app/Activity.html#onCreate(android.os.Bundle)" TargetMode="External"/><Relationship Id="rId7" Type="http://schemas.openxmlformats.org/officeDocument/2006/relationships/hyperlink" Target="https://developer.android.com/reference/android/app/Activity.html#onStop()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android.com/reference/android/app/Activity.html#onPause()" TargetMode="External"/><Relationship Id="rId5" Type="http://schemas.openxmlformats.org/officeDocument/2006/relationships/hyperlink" Target="https://developer.android.com/reference/android/app/Activity.html#onResume()" TargetMode="External"/><Relationship Id="rId4" Type="http://schemas.openxmlformats.org/officeDocument/2006/relationships/hyperlink" Target="https://developer.android.com/reference/android/app/Activity.html#onStart(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标题必须要切实体现出分享的主要内容</a:t>
            </a:r>
            <a:r>
              <a:rPr lang="en-US" altLang="zh-CN" dirty="0"/>
              <a:t>.</a:t>
            </a:r>
            <a:r>
              <a:rPr lang="zh-CN" altLang="en-US" dirty="0"/>
              <a:t>不容易引起歧义</a:t>
            </a:r>
            <a:r>
              <a:rPr lang="en-US" altLang="zh-CN" dirty="0"/>
              <a:t>.</a:t>
            </a:r>
            <a:r>
              <a:rPr lang="zh-CN" altLang="en-US" dirty="0"/>
              <a:t>便于参加者对不同的分享进行选择参与</a:t>
            </a:r>
            <a:r>
              <a:rPr lang="en-US" altLang="zh-CN" dirty="0"/>
              <a:t>.</a:t>
            </a:r>
            <a:r>
              <a:rPr lang="zh-CN" altLang="en-US" dirty="0"/>
              <a:t>也是日后对分享内容检索的重要途径</a:t>
            </a:r>
            <a:r>
              <a:rPr lang="en-US" altLang="zh-CN" dirty="0"/>
              <a:t>.</a:t>
            </a:r>
            <a:r>
              <a:rPr lang="zh-CN" altLang="en-US" dirty="0"/>
              <a:t>可以通过副标题对内容进行强化说明</a:t>
            </a:r>
            <a:r>
              <a:rPr lang="en-US" altLang="zh-CN" dirty="0"/>
              <a:t>.</a:t>
            </a:r>
            <a:r>
              <a:rPr lang="zh-CN" altLang="en-US" dirty="0"/>
              <a:t>切忌写晦涩</a:t>
            </a:r>
            <a:r>
              <a:rPr lang="en-US" altLang="zh-CN" dirty="0"/>
              <a:t>, </a:t>
            </a:r>
            <a:r>
              <a:rPr lang="zh-CN" altLang="en-US" dirty="0"/>
              <a:t>歧义或与内容无关的标题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65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ACTION_VIEW</a:t>
            </a:r>
            <a:r>
              <a:rPr lang="zh-CN" altLang="en-US" dirty="0" smtClean="0"/>
              <a:t>如果您拥有一些某项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可向用户显示的信息（例如，要使用图库应用查看的照片；或者要使用地图应用查看的地址），请使用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将此操作与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startActivity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()</a:t>
            </a:r>
            <a:r>
              <a:rPr lang="en-US" altLang="zh-CN" dirty="0" smtClean="0"/>
              <a:t> </a:t>
            </a:r>
            <a:r>
              <a:rPr lang="zh-CN" altLang="en-US" dirty="0" smtClean="0"/>
              <a:t>结合使用。</a:t>
            </a:r>
            <a:endParaRPr lang="en-US" altLang="zh-CN" dirty="0" smtClean="0"/>
          </a:p>
          <a:p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ACTION_SEND</a:t>
            </a:r>
            <a:r>
              <a:rPr lang="zh-CN" altLang="en-US" dirty="0" smtClean="0"/>
              <a:t>这也称为“共享”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。如果您拥有一些用户可通过其他应用（例如，电子邮件应用或社交共享应用）共享的数据，则应使用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将此操作与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startActivity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()</a:t>
            </a:r>
            <a:r>
              <a:rPr lang="en-US" altLang="zh-CN" dirty="0" smtClean="0"/>
              <a:t> </a:t>
            </a:r>
            <a:r>
              <a:rPr lang="zh-CN" altLang="en-US" dirty="0" smtClean="0"/>
              <a:t>结合使用。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CATEGORY_DEFAULT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可以有多个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，但至少会有一个，也是默认的一个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、只有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都匹配上，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才会接收这个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以上列出的这些属性（组件名称、操作、数据和类别）表示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的既定特征。 通过读取这些属性，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系统能够解析应当启动哪个应用组件。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也有可能会一些携带不影响其如何解析为应用组件的信息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5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Flags</a:t>
            </a:r>
            <a:r>
              <a:rPr lang="zh-CN" altLang="en-US" dirty="0" smtClean="0"/>
              <a:t>后面结合</a:t>
            </a:r>
            <a:r>
              <a:rPr lang="en-US" altLang="zh-CN" dirty="0" err="1" smtClean="0"/>
              <a:t>LaunchMode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再讲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299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系统通过将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与所有这三个元素进行比较，根据过滤器测试隐式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隐式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若要传递给组件，必须通过所有这三项测试。如果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甚至无法匹配其中任何一项测试，则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系统不会将其传递给组件。 但是，由于一个组件可能有多个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过滤器，因此未能通过某一组件过滤器的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可能会通过另一过滤器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设备主屏幕是大多数任务的起点。当用户触摸应用启动器中的图标（或主屏幕上的快捷方式）时，该应用的任务将出现在前台。 如果应用不存在任务（应用最近未曾使用），则会创建一个新任务，并且该应用的“主”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将作为堆栈中的根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打开。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启动另一个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时，该新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会被推送到堆栈顶部，成为焦点所在。 前一个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仍保留在堆栈中，但是处于停止状态。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停止时，系统会保持其用户界面的当前状态。 用户按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“返回”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按钮时，当前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会从堆栈顶部弹出（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被销毁），而前一个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恢复执行（恢复其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的前一状态）。 堆栈中的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永远不会重新排列，仅推入和弹出堆栈：由当前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启动时推入堆栈；用户使用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“返回”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按钮退出时弹出堆栈。 因此，返回栈以“后进先出”对象结构运行。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当所有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均从堆栈中移除后，任务即不复存在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多个任务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7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管理任务和返回栈的方式（如上所述，即：将所有连续启动的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放入同一任务和“后进先出”堆栈中）非常适用于大多数应用，而您不必担心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如何与任务关联或者如何存在于返回栈中。 但是，您可能会决定要中断正常行为。 也许您希望应用中的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在启动时开始新任务（而不是放置在当前任务中）；或者，当启动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时，您希望将其现有实例上移一层（而不是在返回栈的顶部创建新实例）；或者，您希望在用户离开任务时，清除返回栈中除根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以外的所有其他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6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23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可以在其清单文件中定义它应该如何与当前任务关联（如果可能），并且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还可以请求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应该如何与当前任务关联。如果这两个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均定义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应该如何与任务关联，则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的请求（如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中所定义）优先级要高于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的请求（如其清单文件中所定义）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2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主要讲</a:t>
            </a:r>
            <a:r>
              <a:rPr lang="en-US" altLang="zh-CN" dirty="0" err="1" smtClean="0"/>
              <a:t>LaunchMode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8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singleTask</a:t>
            </a:r>
            <a:r>
              <a:rPr lang="en-US" altLang="zh-CN" dirty="0" smtClean="0"/>
              <a:t> </a:t>
            </a:r>
            <a:r>
              <a:rPr lang="zh-CN" altLang="en-US" dirty="0" smtClean="0"/>
              <a:t>如果需要达到官方文档的描述，需要添加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taskAffinity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06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41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我们再来看另一示例，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浏览器应用声明网络浏览器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应始终在其自己的任务中打开（通过在 </a:t>
            </a:r>
            <a:r>
              <a:rPr lang="en-US" altLang="zh-CN" dirty="0" smtClean="0"/>
              <a:t>&lt;activity&gt; </a:t>
            </a:r>
            <a:r>
              <a:rPr lang="zh-CN" altLang="en-US" dirty="0" smtClean="0"/>
              <a:t>元素中指定 </a:t>
            </a:r>
            <a:r>
              <a:rPr lang="en-US" altLang="zh-CN" dirty="0" err="1" smtClean="0"/>
              <a:t>singleTask</a:t>
            </a:r>
            <a:r>
              <a:rPr lang="en-US" altLang="zh-CN" dirty="0" smtClean="0"/>
              <a:t> </a:t>
            </a:r>
            <a:r>
              <a:rPr lang="zh-CN" altLang="en-US" dirty="0" smtClean="0"/>
              <a:t>启动模式）。这意味着，如果您的应用发出打开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浏览器的 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，则其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与您的应用位于不同的任务中。相反，系统会为浏览器启动新任务，或者如果浏览器已有任务正在后台运行，则会将该任务上移一层以处理新 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无论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是在新任务中启动，还是在与启动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相同的任务中启动，用户按“返回”按钮始终会转到前一个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。 但是，如果启动指定 </a:t>
            </a:r>
            <a:r>
              <a:rPr lang="en-US" altLang="zh-CN" dirty="0" err="1" smtClean="0"/>
              <a:t>singleTask</a:t>
            </a:r>
            <a:r>
              <a:rPr lang="en-US" altLang="zh-CN" dirty="0" smtClean="0"/>
              <a:t> </a:t>
            </a:r>
            <a:r>
              <a:rPr lang="zh-CN" altLang="en-US" dirty="0" smtClean="0"/>
              <a:t>启动模式的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，则当某后台任务中存在该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的实例时，整个任务都会转移到前台。此时，返回栈包括上移到堆栈顶部的任务中的所有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。 图 </a:t>
            </a:r>
            <a:r>
              <a:rPr lang="en-US" altLang="zh-CN" dirty="0" smtClean="0"/>
              <a:t>4 </a:t>
            </a:r>
            <a:r>
              <a:rPr lang="zh-CN" altLang="en-US" dirty="0" smtClean="0"/>
              <a:t>显示了这种情况。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6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时，您可以通过在传递给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startActivity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中加入相应的标志，修改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与其任务的默认关联方式。可用于修改默认行为的标志包括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69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39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 intent filters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 permissions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、跟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开发中的</a:t>
            </a:r>
            <a:r>
              <a:rPr lang="en-US" altLang="zh-CN" dirty="0" smtClean="0"/>
              <a:t>Web.xml</a:t>
            </a:r>
            <a:r>
              <a:rPr lang="zh-CN" altLang="en-US" dirty="0" smtClean="0"/>
              <a:t>类似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5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、完整生命周期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，可视生命周期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onStop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，前台生命周期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onResumeonPause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、用户在应用中各个页面进行交互的过程中，每个页面对应的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会在不同的生命周期状态进行切换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提供了回调方法告知我们当前的状态，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onCreate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onStart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onResume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onPause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onStop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()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onDestroy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()</a:t>
            </a:r>
            <a:endParaRPr lang="en-US" altLang="zh-CN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：必须要实现。页面创建时调用，调用后进入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 state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，做一些启动初始化逻辑（设置布局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setContentView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R.layout.main_activity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实例化控件、初始化背景），整个生命周期只做一次的操作放在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。注意入参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，启动这个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传入参数。后面连续紧跟着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onStart</a:t>
            </a:r>
            <a:r>
              <a:rPr lang="zh-CN" altLang="en-US" dirty="0" smtClean="0"/>
              <a:t>：进入</a:t>
            </a:r>
            <a:r>
              <a:rPr lang="en-US" altLang="zh-CN" dirty="0" smtClean="0"/>
              <a:t>started 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对用户可见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onResume</a:t>
            </a:r>
            <a:r>
              <a:rPr lang="zh-CN" altLang="en-US" dirty="0" smtClean="0"/>
              <a:t>：进入</a:t>
            </a:r>
            <a:r>
              <a:rPr lang="en-US" altLang="zh-CN" dirty="0" smtClean="0"/>
              <a:t>resumed</a:t>
            </a:r>
            <a:r>
              <a:rPr lang="en-US" altLang="zh-CN" baseline="0" dirty="0" smtClean="0"/>
              <a:t> state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进入前台，用户可与这个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进行交互。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大部分时候处于这个状态，只有当焦点离开这个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时，会进入</a:t>
            </a:r>
            <a:r>
              <a:rPr lang="en-US" altLang="zh-CN" baseline="0" dirty="0" smtClean="0"/>
              <a:t>paused state</a:t>
            </a:r>
          </a:p>
          <a:p>
            <a:r>
              <a:rPr lang="en-US" altLang="zh-CN" baseline="0" dirty="0" smtClean="0"/>
              <a:t>7</a:t>
            </a:r>
            <a:r>
              <a:rPr lang="zh-CN" altLang="en-US" baseline="0" dirty="0" smtClean="0"/>
              <a:t>、</a:t>
            </a:r>
            <a:r>
              <a:rPr lang="en-US" altLang="zh-CN" baseline="0" dirty="0" err="1" smtClean="0"/>
              <a:t>onPause</a:t>
            </a:r>
            <a:r>
              <a:rPr lang="zh-CN" altLang="en-US" baseline="0" dirty="0" smtClean="0"/>
              <a:t>：进入</a:t>
            </a:r>
            <a:r>
              <a:rPr lang="en-US" altLang="zh-CN" baseline="0" dirty="0" smtClean="0"/>
              <a:t>paused state</a:t>
            </a:r>
            <a:r>
              <a:rPr lang="zh-CN" altLang="en-US" baseline="0" dirty="0" smtClean="0"/>
              <a:t>，用户离开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调用的第一个函数（不一定是真正的离开），最常见的是弹出了一个对话框。只做一些轻量化的操作。系统保存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实例到内存，当回到</a:t>
            </a:r>
            <a:r>
              <a:rPr lang="en-US" altLang="zh-CN" baseline="0" dirty="0" smtClean="0"/>
              <a:t>resumed</a:t>
            </a:r>
            <a:r>
              <a:rPr lang="zh-CN" altLang="en-US" baseline="0" dirty="0" smtClean="0"/>
              <a:t>装时从内存中恢复</a:t>
            </a:r>
            <a:endParaRPr lang="en-US" altLang="zh-CN" baseline="0" dirty="0" smtClean="0"/>
          </a:p>
          <a:p>
            <a:r>
              <a:rPr lang="en-US" altLang="zh-CN" baseline="0" dirty="0" smtClean="0"/>
              <a:t>8</a:t>
            </a:r>
            <a:r>
              <a:rPr lang="zh-CN" altLang="en-US" baseline="0" dirty="0" smtClean="0"/>
              <a:t>、</a:t>
            </a:r>
            <a:r>
              <a:rPr lang="en-US" altLang="zh-CN" baseline="0" dirty="0" err="1" smtClean="0"/>
              <a:t>onStop</a:t>
            </a:r>
            <a:r>
              <a:rPr lang="zh-CN" altLang="en-US" baseline="0" dirty="0" smtClean="0"/>
              <a:t>：当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不再可见时调用，进入</a:t>
            </a:r>
            <a:r>
              <a:rPr lang="en-US" altLang="zh-CN" baseline="0" dirty="0" err="1" smtClean="0"/>
              <a:t>stoped</a:t>
            </a:r>
            <a:r>
              <a:rPr lang="en-US" altLang="zh-CN" baseline="0" dirty="0" smtClean="0"/>
              <a:t> state</a:t>
            </a:r>
            <a:r>
              <a:rPr lang="zh-CN" altLang="en-US" baseline="0" dirty="0" smtClean="0"/>
              <a:t>。进入其他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页面</a:t>
            </a:r>
            <a:r>
              <a:rPr lang="en-US" altLang="zh-CN" baseline="0" dirty="0" smtClean="0"/>
              <a:t>/Activity</a:t>
            </a:r>
            <a:r>
              <a:rPr lang="zh-CN" altLang="en-US" baseline="0" dirty="0" smtClean="0"/>
              <a:t>关闭时调用。这个状态的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可能会在系统内存回收时被回收</a:t>
            </a:r>
            <a:endParaRPr lang="en-US" altLang="zh-CN" baseline="0" dirty="0" smtClean="0"/>
          </a:p>
          <a:p>
            <a:r>
              <a:rPr lang="en-US" altLang="zh-CN" baseline="0" dirty="0" smtClean="0"/>
              <a:t>9</a:t>
            </a:r>
            <a:r>
              <a:rPr lang="zh-CN" altLang="en-US" baseline="0" dirty="0" smtClean="0"/>
              <a:t>、</a:t>
            </a:r>
            <a:r>
              <a:rPr lang="en-US" altLang="zh-CN" baseline="0" dirty="0" err="1" smtClean="0"/>
              <a:t>onDestroy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Activity</a:t>
            </a:r>
            <a:r>
              <a:rPr lang="zh-CN" altLang="en-US" baseline="0" dirty="0" smtClean="0"/>
              <a:t>最后收到的回调，需要释放所有资源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1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、显式调用需要指明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类名、隐式调用不需要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可用于组件之间的调用和传递数据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Dialog</a:t>
            </a:r>
            <a:r>
              <a:rPr lang="zh-CN" altLang="en-US" dirty="0" smtClean="0"/>
              <a:t>弹出的生命周期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13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Intent </a:t>
            </a:r>
            <a:r>
              <a:rPr lang="zh-CN" altLang="en-US" dirty="0" smtClean="0"/>
              <a:t>可以通过多种方式进行组件之间的通信，基本的有启动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、启动服务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、传递广播</a:t>
            </a:r>
            <a:r>
              <a:rPr lang="en-US" altLang="zh-CN" dirty="0" smtClean="0"/>
              <a:t>Broadcast</a:t>
            </a:r>
            <a:r>
              <a:rPr lang="zh-CN" altLang="en-US" dirty="0" smtClean="0"/>
              <a:t>三种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79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创建显式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启动 </a:t>
            </a:r>
            <a:r>
              <a:rPr lang="en-US" altLang="zh-CN" dirty="0" smtClean="0"/>
              <a:t>Activity </a:t>
            </a:r>
            <a:r>
              <a:rPr lang="zh-CN" altLang="en-US" dirty="0" smtClean="0"/>
              <a:t>或服务时，系统将立即启动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对象中指定的应用组件。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创建隐式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系统通过将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的内容与在设备上其他应用的清单文件中声明的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过滤器进行比较，从而找到要启动的相应组件。 如果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过滤器匹配，则系统将启动该组件，并向其传递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对象。 如果多个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过滤器兼容，则系统会显示一个对话框，支持用户选取要使用的应用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18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5764" y="238824"/>
            <a:ext cx="582641" cy="456863"/>
            <a:chOff x="3017520" y="601990"/>
            <a:chExt cx="491490" cy="414010"/>
          </a:xfrm>
        </p:grpSpPr>
        <p:sp>
          <p:nvSpPr>
            <p:cNvPr id="4" name="燕尾形 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任意多边形 7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695687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9" b="3054"/>
          <a:stretch>
            <a:fillRect/>
          </a:stretch>
        </p:blipFill>
        <p:spPr>
          <a:xfrm>
            <a:off x="10887075" y="89535"/>
            <a:ext cx="1094740" cy="544195"/>
          </a:xfrm>
          <a:prstGeom prst="rect">
            <a:avLst/>
          </a:prstGeom>
        </p:spPr>
      </p:pic>
      <p:sp>
        <p:nvSpPr>
          <p:cNvPr id="12" name="Rectangle 8"/>
          <p:cNvSpPr/>
          <p:nvPr userDrawn="1"/>
        </p:nvSpPr>
        <p:spPr bwMode="auto">
          <a:xfrm>
            <a:off x="5149357" y="6553039"/>
            <a:ext cx="2047033" cy="28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8" tIns="35718" rIns="35718" bIns="35718" anchor="ctr">
            <a:spAutoFit/>
          </a:bodyPr>
          <a:lstStyle>
            <a:lvl1pPr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eaLnBrk="1"/>
            <a:r>
              <a:rPr lang="zh-CN" altLang="zh-CN" sz="1400" b="0" dirty="0">
                <a:solidFill>
                  <a:schemeClr val="bg1"/>
                </a:solidFill>
              </a:rPr>
              <a:t>拥抱大数据，创造新未来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654790" y="6569710"/>
            <a:ext cx="604520" cy="351155"/>
          </a:xfrm>
          <a:prstGeom prst="rect">
            <a:avLst/>
          </a:prstGeom>
        </p:spPr>
        <p:txBody>
          <a:bodyPr/>
          <a:lstStyle>
            <a:lvl1pPr>
              <a:defRPr kumimoji="0" lang="zh-CN" altLang="zh-CN" sz="1400" b="0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794385" y="234315"/>
            <a:ext cx="4756785" cy="330835"/>
          </a:xfrm>
          <a:prstGeom prst="rect">
            <a:avLst/>
          </a:prstGeom>
        </p:spPr>
        <p:txBody>
          <a:bodyPr/>
          <a:lstStyle>
            <a:lvl1pPr>
              <a:defRPr kumimoji="0" lang="zh-CN" altLang="zh-CN" sz="2400" b="0" i="0" u="none" strike="noStrike" kern="120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348" name="图片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5905" y="119380"/>
            <a:ext cx="494030" cy="530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0" y="4044588"/>
            <a:ext cx="10972800" cy="822325"/>
          </a:xfrm>
        </p:spPr>
        <p:txBody>
          <a:bodyPr>
            <a:noAutofit/>
          </a:bodyPr>
          <a:lstStyle>
            <a:lvl1pPr algn="r">
              <a:defRPr/>
            </a:lvl1pPr>
          </a:lstStyle>
          <a:p>
            <a:pPr lv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2" name="矩形 1"/>
          <p:cNvSpPr/>
          <p:nvPr/>
        </p:nvSpPr>
        <p:spPr>
          <a:xfrm>
            <a:off x="9646395" y="593685"/>
            <a:ext cx="2000222" cy="45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608" y="432067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482207"/>
            <a:ext cx="10972800" cy="863282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noProof="0" dirty="0"/>
              <a:t>单击此处编辑母版标题样式</a:t>
            </a:r>
            <a:endParaRPr lang="en-GB" noProof="0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9600" y="6305385"/>
            <a:ext cx="31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Berlin Sans FB Demi" panose="020E0802020502020306" pitchFamily="34" charset="0"/>
              </a:rPr>
              <a:t>Create Your Video Experience.</a:t>
            </a:r>
            <a:endParaRPr lang="zh-CN" altLang="en-US" sz="1400" dirty="0">
              <a:latin typeface="Berlin Sans FB Demi" panose="020E0802020502020306" pitchFamily="34" charset="0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0142330" y="6305384"/>
            <a:ext cx="1625600" cy="5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0374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46395" y="593685"/>
            <a:ext cx="2000222" cy="45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54" y="2221111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3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15265">
            <a:off x="3595295" y="-9551"/>
            <a:ext cx="6014542" cy="715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Title 6"/>
          <p:cNvSpPr>
            <a:spLocks noGrp="1"/>
          </p:cNvSpPr>
          <p:nvPr>
            <p:ph type="title"/>
          </p:nvPr>
        </p:nvSpPr>
        <p:spPr>
          <a:xfrm>
            <a:off x="609600" y="2919506"/>
            <a:ext cx="10972800" cy="863282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noProof="0" dirty="0"/>
              <a:t>单击此处编辑母版标题样式</a:t>
            </a:r>
            <a:endParaRPr lang="en-GB" noProof="0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8454977" y="6321288"/>
            <a:ext cx="31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latin typeface="Berlin Sans FB Demi" panose="020E0802020502020306" pitchFamily="34" charset="0"/>
              </a:rPr>
              <a:t>Create Your Video Experience.</a:t>
            </a:r>
            <a:endParaRPr lang="zh-CN" altLang="en-US" sz="1400" dirty="0">
              <a:latin typeface="Berlin Sans FB Demi" panose="020E0802020502020306" pitchFamily="34" charset="0"/>
            </a:endParaRPr>
          </a:p>
        </p:txBody>
      </p:sp>
      <p:sp>
        <p:nvSpPr>
          <p:cNvPr id="7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0" y="4834393"/>
            <a:ext cx="10972800" cy="469818"/>
          </a:xfrm>
        </p:spPr>
        <p:txBody>
          <a:bodyPr>
            <a:noAutofit/>
          </a:bodyPr>
          <a:lstStyle>
            <a:lvl1pPr algn="r">
              <a:defRPr/>
            </a:lvl1pPr>
          </a:lstStyle>
          <a:p>
            <a:pPr lvl="0"/>
            <a:r>
              <a:rPr lang="zh-CN" altLang="en-US" noProof="0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0985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46395" y="593685"/>
            <a:ext cx="2000222" cy="45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608" y="432067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等腰三角形 4"/>
          <p:cNvSpPr/>
          <p:nvPr userDrawn="1"/>
        </p:nvSpPr>
        <p:spPr>
          <a:xfrm rot="11374545">
            <a:off x="2367139" y="1654176"/>
            <a:ext cx="557389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3" name="等腰三角形 4"/>
          <p:cNvSpPr/>
          <p:nvPr userDrawn="1"/>
        </p:nvSpPr>
        <p:spPr>
          <a:xfrm rot="20476330">
            <a:off x="2166055" y="2011364"/>
            <a:ext cx="1862667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3EBF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 userDrawn="1"/>
        </p:nvSpPr>
        <p:spPr>
          <a:xfrm>
            <a:off x="1532820" y="2217739"/>
            <a:ext cx="1425222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 userDrawn="1"/>
        </p:nvSpPr>
        <p:spPr>
          <a:xfrm>
            <a:off x="1391709" y="2532064"/>
            <a:ext cx="520347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0" name="等腰三角形 4"/>
          <p:cNvSpPr/>
          <p:nvPr userDrawn="1"/>
        </p:nvSpPr>
        <p:spPr>
          <a:xfrm rot="746830">
            <a:off x="2220737" y="3535363"/>
            <a:ext cx="382763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1" name="等腰三角形 4"/>
          <p:cNvSpPr/>
          <p:nvPr userDrawn="1"/>
        </p:nvSpPr>
        <p:spPr>
          <a:xfrm rot="3834254">
            <a:off x="1809398" y="4107392"/>
            <a:ext cx="342900" cy="40216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2" name="等腰三角形 4"/>
          <p:cNvSpPr/>
          <p:nvPr userDrawn="1"/>
        </p:nvSpPr>
        <p:spPr>
          <a:xfrm rot="3834254">
            <a:off x="1871839" y="4645908"/>
            <a:ext cx="244475" cy="2839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3" name="等腰三角形 4"/>
          <p:cNvSpPr/>
          <p:nvPr userDrawn="1"/>
        </p:nvSpPr>
        <p:spPr>
          <a:xfrm rot="20057258">
            <a:off x="2370667" y="4494214"/>
            <a:ext cx="271639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等腰三角形 4"/>
          <p:cNvSpPr/>
          <p:nvPr userDrawn="1"/>
        </p:nvSpPr>
        <p:spPr>
          <a:xfrm rot="3834254">
            <a:off x="2600061" y="4067969"/>
            <a:ext cx="461962" cy="5397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 userDrawn="1"/>
        </p:nvSpPr>
        <p:spPr>
          <a:xfrm rot="1648580">
            <a:off x="3780015" y="3717925"/>
            <a:ext cx="1308806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 userDrawn="1"/>
        </p:nvSpPr>
        <p:spPr>
          <a:xfrm rot="12600000">
            <a:off x="2688167" y="3060701"/>
            <a:ext cx="1232959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7" name="等腰三角形 4"/>
          <p:cNvSpPr/>
          <p:nvPr userDrawn="1"/>
        </p:nvSpPr>
        <p:spPr>
          <a:xfrm rot="21025852">
            <a:off x="4591404" y="2724150"/>
            <a:ext cx="271639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8" name="等腰三角形 4"/>
          <p:cNvSpPr/>
          <p:nvPr userDrawn="1"/>
        </p:nvSpPr>
        <p:spPr>
          <a:xfrm rot="21025852">
            <a:off x="2554112" y="1577976"/>
            <a:ext cx="271639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9" name="组合 17"/>
          <p:cNvGrpSpPr>
            <a:grpSpLocks/>
          </p:cNvGrpSpPr>
          <p:nvPr userDrawn="1"/>
        </p:nvGrpSpPr>
        <p:grpSpPr bwMode="auto">
          <a:xfrm>
            <a:off x="5803196" y="2370139"/>
            <a:ext cx="6926792" cy="2003425"/>
            <a:chOff x="271020" y="2420002"/>
            <a:chExt cx="6234569" cy="2002981"/>
          </a:xfrm>
        </p:grpSpPr>
        <p:sp>
          <p:nvSpPr>
            <p:cNvPr id="60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6000" b="1" dirty="0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19"/>
            <p:cNvSpPr txBox="1">
              <a:spLocks noChangeArrowheads="1"/>
            </p:cNvSpPr>
            <p:nvPr/>
          </p:nvSpPr>
          <p:spPr bwMode="auto">
            <a:xfrm>
              <a:off x="271020" y="3499653"/>
              <a:ext cx="62345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5400" b="1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20"/>
          <p:cNvSpPr txBox="1">
            <a:spLocks noChangeArrowheads="1"/>
          </p:cNvSpPr>
          <p:nvPr userDrawn="1"/>
        </p:nvSpPr>
        <p:spPr bwMode="auto">
          <a:xfrm>
            <a:off x="5803196" y="4373564"/>
            <a:ext cx="584342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en-US" altLang="zh-CN" sz="1600" baseline="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YOUR VIDEO EXPERIENCE.</a:t>
            </a:r>
            <a:endParaRPr lang="zh-CN" altLang="en-US" sz="1600" dirty="0">
              <a:solidFill>
                <a:srgbClr val="353A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5808151" y="2539207"/>
            <a:ext cx="4677833" cy="969962"/>
          </a:xfr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803196" y="3636825"/>
            <a:ext cx="2529417" cy="4587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15608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46395" y="593685"/>
            <a:ext cx="2000222" cy="45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608" y="432067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任意多边形 34"/>
          <p:cNvSpPr>
            <a:spLocks/>
          </p:cNvSpPr>
          <p:nvPr userDrawn="1"/>
        </p:nvSpPr>
        <p:spPr bwMode="auto">
          <a:xfrm>
            <a:off x="2804584" y="3679825"/>
            <a:ext cx="7949848" cy="3263900"/>
          </a:xfrm>
          <a:custGeom>
            <a:avLst/>
            <a:gdLst>
              <a:gd name="T0" fmla="*/ 3576694 w 7155602"/>
              <a:gd name="T1" fmla="*/ 0 h 3263874"/>
              <a:gd name="T2" fmla="*/ 7151522 w 7155602"/>
              <a:gd name="T3" fmla="*/ 3227058 h 3263874"/>
              <a:gd name="T4" fmla="*/ 7153385 w 7155602"/>
              <a:gd name="T5" fmla="*/ 3263952 h 3263874"/>
              <a:gd name="T6" fmla="*/ 0 w 7155602"/>
              <a:gd name="T7" fmla="*/ 3263952 h 3263874"/>
              <a:gd name="T8" fmla="*/ 1863 w 7155602"/>
              <a:gd name="T9" fmla="*/ 3227058 h 3263874"/>
              <a:gd name="T10" fmla="*/ 3576694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800"/>
          </a:p>
        </p:txBody>
      </p:sp>
      <p:pic>
        <p:nvPicPr>
          <p:cNvPr id="22" name="图片 3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05" y="4054476"/>
            <a:ext cx="7260167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1"/>
          <p:cNvGrpSpPr>
            <a:grpSpLocks/>
          </p:cNvGrpSpPr>
          <p:nvPr userDrawn="1"/>
        </p:nvGrpSpPr>
        <p:grpSpPr bwMode="auto">
          <a:xfrm>
            <a:off x="9493250" y="4540250"/>
            <a:ext cx="629709" cy="604838"/>
            <a:chOff x="0" y="0"/>
            <a:chExt cx="1579866" cy="1685211"/>
          </a:xfrm>
        </p:grpSpPr>
        <p:grpSp>
          <p:nvGrpSpPr>
            <p:cNvPr id="24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9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5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6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4" name="组合 22"/>
          <p:cNvGrpSpPr>
            <a:grpSpLocks/>
          </p:cNvGrpSpPr>
          <p:nvPr userDrawn="1"/>
        </p:nvGrpSpPr>
        <p:grpSpPr bwMode="auto">
          <a:xfrm>
            <a:off x="2975681" y="5781676"/>
            <a:ext cx="224013" cy="214313"/>
            <a:chOff x="0" y="0"/>
            <a:chExt cx="1579866" cy="1685211"/>
          </a:xfrm>
        </p:grpSpPr>
        <p:grpSp>
          <p:nvGrpSpPr>
            <p:cNvPr id="35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40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7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3" name="组合 38"/>
          <p:cNvGrpSpPr>
            <a:grpSpLocks/>
          </p:cNvGrpSpPr>
          <p:nvPr userDrawn="1"/>
        </p:nvGrpSpPr>
        <p:grpSpPr bwMode="auto">
          <a:xfrm>
            <a:off x="10003015" y="4083050"/>
            <a:ext cx="224013" cy="215900"/>
            <a:chOff x="0" y="0"/>
            <a:chExt cx="1579866" cy="1685211"/>
          </a:xfrm>
        </p:grpSpPr>
        <p:grpSp>
          <p:nvGrpSpPr>
            <p:cNvPr id="44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6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46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67" name="直接连接符 48"/>
          <p:cNvCxnSpPr>
            <a:cxnSpLocks noChangeShapeType="1"/>
          </p:cNvCxnSpPr>
          <p:nvPr userDrawn="1"/>
        </p:nvCxnSpPr>
        <p:spPr bwMode="auto">
          <a:xfrm>
            <a:off x="4878916" y="4530725"/>
            <a:ext cx="896056" cy="80645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49"/>
          <p:cNvCxnSpPr>
            <a:cxnSpLocks noChangeShapeType="1"/>
          </p:cNvCxnSpPr>
          <p:nvPr userDrawn="1"/>
        </p:nvCxnSpPr>
        <p:spPr bwMode="auto">
          <a:xfrm flipV="1">
            <a:off x="3845279" y="5337175"/>
            <a:ext cx="1929694" cy="876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直接连接符 52"/>
          <p:cNvCxnSpPr>
            <a:cxnSpLocks noChangeShapeType="1"/>
          </p:cNvCxnSpPr>
          <p:nvPr userDrawn="1"/>
        </p:nvCxnSpPr>
        <p:spPr bwMode="auto">
          <a:xfrm flipV="1">
            <a:off x="4633736" y="5337176"/>
            <a:ext cx="1141236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55"/>
          <p:cNvCxnSpPr>
            <a:cxnSpLocks noChangeShapeType="1"/>
          </p:cNvCxnSpPr>
          <p:nvPr userDrawn="1"/>
        </p:nvCxnSpPr>
        <p:spPr bwMode="auto">
          <a:xfrm>
            <a:off x="5621515" y="4537075"/>
            <a:ext cx="151694" cy="8001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连接符 58"/>
          <p:cNvCxnSpPr>
            <a:cxnSpLocks noChangeShapeType="1"/>
          </p:cNvCxnSpPr>
          <p:nvPr userDrawn="1"/>
        </p:nvCxnSpPr>
        <p:spPr bwMode="auto">
          <a:xfrm>
            <a:off x="5776736" y="5337176"/>
            <a:ext cx="973667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61"/>
          <p:cNvCxnSpPr>
            <a:cxnSpLocks noChangeShapeType="1"/>
          </p:cNvCxnSpPr>
          <p:nvPr userDrawn="1"/>
        </p:nvCxnSpPr>
        <p:spPr bwMode="auto">
          <a:xfrm flipH="1">
            <a:off x="9239250" y="6389688"/>
            <a:ext cx="179917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连接符 65"/>
          <p:cNvCxnSpPr>
            <a:cxnSpLocks noChangeShapeType="1"/>
          </p:cNvCxnSpPr>
          <p:nvPr userDrawn="1"/>
        </p:nvCxnSpPr>
        <p:spPr bwMode="auto">
          <a:xfrm flipH="1">
            <a:off x="3859389" y="4537075"/>
            <a:ext cx="1016000" cy="16764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连接符 68"/>
          <p:cNvCxnSpPr>
            <a:cxnSpLocks noChangeShapeType="1"/>
          </p:cNvCxnSpPr>
          <p:nvPr userDrawn="1"/>
        </p:nvCxnSpPr>
        <p:spPr bwMode="auto">
          <a:xfrm flipH="1" flipV="1">
            <a:off x="3855862" y="6213476"/>
            <a:ext cx="774348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71"/>
          <p:cNvCxnSpPr>
            <a:cxnSpLocks noChangeShapeType="1"/>
          </p:cNvCxnSpPr>
          <p:nvPr userDrawn="1"/>
        </p:nvCxnSpPr>
        <p:spPr bwMode="auto">
          <a:xfrm>
            <a:off x="4880681" y="4537075"/>
            <a:ext cx="737306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椭圆 74"/>
          <p:cNvSpPr>
            <a:spLocks noChangeArrowheads="1"/>
          </p:cNvSpPr>
          <p:nvPr userDrawn="1"/>
        </p:nvSpPr>
        <p:spPr bwMode="auto">
          <a:xfrm>
            <a:off x="5743223" y="5311776"/>
            <a:ext cx="74083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7" name="椭圆 75"/>
          <p:cNvSpPr>
            <a:spLocks noChangeArrowheads="1"/>
          </p:cNvSpPr>
          <p:nvPr userDrawn="1"/>
        </p:nvSpPr>
        <p:spPr bwMode="auto">
          <a:xfrm>
            <a:off x="5579181" y="4503738"/>
            <a:ext cx="75847" cy="68262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8" name="椭圆 76"/>
          <p:cNvSpPr>
            <a:spLocks noChangeArrowheads="1"/>
          </p:cNvSpPr>
          <p:nvPr userDrawn="1"/>
        </p:nvSpPr>
        <p:spPr bwMode="auto">
          <a:xfrm>
            <a:off x="3841751" y="6180139"/>
            <a:ext cx="74083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9" name="椭圆 77"/>
          <p:cNvSpPr>
            <a:spLocks noChangeArrowheads="1"/>
          </p:cNvSpPr>
          <p:nvPr userDrawn="1"/>
        </p:nvSpPr>
        <p:spPr bwMode="auto">
          <a:xfrm>
            <a:off x="4603751" y="6824664"/>
            <a:ext cx="74083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0" name="椭圆 78"/>
          <p:cNvSpPr>
            <a:spLocks noChangeArrowheads="1"/>
          </p:cNvSpPr>
          <p:nvPr userDrawn="1"/>
        </p:nvSpPr>
        <p:spPr bwMode="auto">
          <a:xfrm>
            <a:off x="4843640" y="4511676"/>
            <a:ext cx="74083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81" name="直接连接符 82"/>
          <p:cNvCxnSpPr>
            <a:cxnSpLocks noChangeShapeType="1"/>
          </p:cNvCxnSpPr>
          <p:nvPr userDrawn="1"/>
        </p:nvCxnSpPr>
        <p:spPr bwMode="auto">
          <a:xfrm flipH="1" flipV="1">
            <a:off x="9406820" y="6389689"/>
            <a:ext cx="499180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连接符 85"/>
          <p:cNvCxnSpPr>
            <a:cxnSpLocks noChangeShapeType="1"/>
          </p:cNvCxnSpPr>
          <p:nvPr userDrawn="1"/>
        </p:nvCxnSpPr>
        <p:spPr bwMode="auto">
          <a:xfrm flipV="1">
            <a:off x="9794876" y="6537326"/>
            <a:ext cx="10759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接连接符 91"/>
          <p:cNvCxnSpPr>
            <a:cxnSpLocks noChangeShapeType="1"/>
          </p:cNvCxnSpPr>
          <p:nvPr userDrawn="1"/>
        </p:nvCxnSpPr>
        <p:spPr bwMode="auto">
          <a:xfrm flipH="1" flipV="1">
            <a:off x="9419167" y="6392864"/>
            <a:ext cx="347487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椭圆 99"/>
          <p:cNvSpPr>
            <a:spLocks noChangeArrowheads="1"/>
          </p:cNvSpPr>
          <p:nvPr userDrawn="1"/>
        </p:nvSpPr>
        <p:spPr bwMode="auto">
          <a:xfrm>
            <a:off x="9385653" y="6386514"/>
            <a:ext cx="75847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5" name="椭圆 100"/>
          <p:cNvSpPr>
            <a:spLocks noChangeArrowheads="1"/>
          </p:cNvSpPr>
          <p:nvPr userDrawn="1"/>
        </p:nvSpPr>
        <p:spPr bwMode="auto">
          <a:xfrm>
            <a:off x="9872487" y="6511926"/>
            <a:ext cx="74083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7" name="矩形 36"/>
          <p:cNvSpPr>
            <a:spLocks noChangeArrowheads="1"/>
          </p:cNvSpPr>
          <p:nvPr userDrawn="1"/>
        </p:nvSpPr>
        <p:spPr bwMode="auto">
          <a:xfrm>
            <a:off x="3758847" y="3155760"/>
            <a:ext cx="613304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800" dirty="0">
                <a:solidFill>
                  <a:srgbClr val="404040"/>
                </a:solidFill>
                <a:latin typeface="Arial" panose="020B0604020202020204" pitchFamily="34" charset="0"/>
              </a:rPr>
              <a:t>Create</a:t>
            </a:r>
            <a:r>
              <a:rPr lang="en-US" altLang="zh-CN" sz="1800" baseline="0" dirty="0">
                <a:solidFill>
                  <a:srgbClr val="404040"/>
                </a:solidFill>
                <a:latin typeface="Arial" panose="020B0604020202020204" pitchFamily="34" charset="0"/>
              </a:rPr>
              <a:t> Your Video Experience</a:t>
            </a:r>
            <a:endParaRPr lang="zh-CN" altLang="en-US" sz="1800" dirty="0">
              <a:solidFill>
                <a:srgbClr val="40404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5655028" y="1381275"/>
            <a:ext cx="3201458" cy="304800"/>
          </a:xfrm>
        </p:spPr>
        <p:txBody>
          <a:bodyPr/>
          <a:lstStyle>
            <a:lvl1pPr>
              <a:defRPr lang="zh-CN" altLang="en-US" sz="6000" b="1" kern="12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93345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53" y="1308929"/>
            <a:ext cx="4473222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0"/>
          <p:cNvGrpSpPr>
            <a:grpSpLocks/>
          </p:cNvGrpSpPr>
          <p:nvPr userDrawn="1"/>
        </p:nvGrpSpPr>
        <p:grpSpPr bwMode="auto">
          <a:xfrm>
            <a:off x="4015287" y="2043942"/>
            <a:ext cx="1875014" cy="3201987"/>
            <a:chOff x="0" y="0"/>
            <a:chExt cx="1687976" cy="3202328"/>
          </a:xfrm>
        </p:grpSpPr>
        <p:cxnSp>
          <p:nvCxnSpPr>
            <p:cNvPr id="5" name="直接连接符 9"/>
            <p:cNvCxnSpPr>
              <a:cxnSpLocks noChangeShapeType="1"/>
            </p:cNvCxnSpPr>
            <p:nvPr/>
          </p:nvCxnSpPr>
          <p:spPr bwMode="auto">
            <a:xfrm>
              <a:off x="723014" y="2282514"/>
              <a:ext cx="340242" cy="818707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2"/>
            <p:cNvCxnSpPr>
              <a:cxnSpLocks noChangeShapeType="1"/>
            </p:cNvCxnSpPr>
            <p:nvPr/>
          </p:nvCxnSpPr>
          <p:spPr bwMode="auto">
            <a:xfrm flipV="1">
              <a:off x="489098" y="2282514"/>
              <a:ext cx="233916" cy="409353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直接连接符 15"/>
            <p:cNvCxnSpPr>
              <a:cxnSpLocks noChangeShapeType="1"/>
            </p:cNvCxnSpPr>
            <p:nvPr/>
          </p:nvCxnSpPr>
          <p:spPr bwMode="auto">
            <a:xfrm flipH="1" flipV="1">
              <a:off x="0" y="1931640"/>
              <a:ext cx="723014" cy="350874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18"/>
            <p:cNvCxnSpPr>
              <a:cxnSpLocks noChangeShapeType="1"/>
            </p:cNvCxnSpPr>
            <p:nvPr/>
          </p:nvCxnSpPr>
          <p:spPr bwMode="auto">
            <a:xfrm flipH="1" flipV="1">
              <a:off x="723014" y="2282514"/>
              <a:ext cx="946298" cy="20467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21"/>
            <p:cNvCxnSpPr>
              <a:cxnSpLocks noChangeShapeType="1"/>
            </p:cNvCxnSpPr>
            <p:nvPr/>
          </p:nvCxnSpPr>
          <p:spPr bwMode="auto">
            <a:xfrm flipV="1">
              <a:off x="1307805" y="2487192"/>
              <a:ext cx="349656" cy="71513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24"/>
            <p:cNvCxnSpPr>
              <a:cxnSpLocks noChangeShapeType="1"/>
            </p:cNvCxnSpPr>
            <p:nvPr/>
          </p:nvCxnSpPr>
          <p:spPr bwMode="auto">
            <a:xfrm flipH="1" flipV="1">
              <a:off x="361507" y="0"/>
              <a:ext cx="361508" cy="2284010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椭圆 27"/>
            <p:cNvSpPr>
              <a:spLocks noChangeArrowheads="1"/>
            </p:cNvSpPr>
            <p:nvPr/>
          </p:nvSpPr>
          <p:spPr bwMode="auto"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" name="椭圆 29"/>
            <p:cNvSpPr>
              <a:spLocks noChangeArrowheads="1"/>
            </p:cNvSpPr>
            <p:nvPr/>
          </p:nvSpPr>
          <p:spPr bwMode="auto"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4622064" y="2403575"/>
            <a:ext cx="3048000" cy="227497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</a:t>
            </a:r>
          </a:p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1" hasCustomPrompt="1"/>
          </p:nvPr>
        </p:nvSpPr>
        <p:spPr>
          <a:xfrm>
            <a:off x="3776487" y="5605463"/>
            <a:ext cx="4940652" cy="927100"/>
          </a:xfr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50" y="613244"/>
            <a:ext cx="508838" cy="49138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0358782" y="6374297"/>
            <a:ext cx="1303131" cy="42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61247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646395" y="593685"/>
            <a:ext cx="2000222" cy="45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608" y="432067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1249647" y="983170"/>
            <a:ext cx="9736667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141357" y="6501222"/>
            <a:ext cx="333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latin typeface="Berlin Sans FB Demi" panose="020E0802020502020306" pitchFamily="34" charset="0"/>
              </a:rPr>
              <a:t>STARCOR-</a:t>
            </a:r>
            <a:r>
              <a:rPr lang="en-US" altLang="zh-CN" sz="1200" baseline="0" dirty="0">
                <a:latin typeface="Berlin Sans FB Demi" panose="020E0802020502020306" pitchFamily="34" charset="0"/>
              </a:rPr>
              <a:t> </a:t>
            </a:r>
            <a:r>
              <a:rPr lang="en-US" altLang="zh-CN" sz="1200" dirty="0">
                <a:latin typeface="Berlin Sans FB Demi" panose="020E0802020502020306" pitchFamily="34" charset="0"/>
              </a:rPr>
              <a:t>Create Your Video Experience.</a:t>
            </a:r>
            <a:endParaRPr lang="zh-CN" altLang="en-US" sz="1200" dirty="0">
              <a:latin typeface="Berlin Sans FB Demi" panose="020E0802020502020306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3172286" y="2797682"/>
            <a:ext cx="5891389" cy="1576387"/>
          </a:xfrm>
        </p:spPr>
        <p:txBody>
          <a:bodyPr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4616029" y="4791261"/>
            <a:ext cx="3003903" cy="576263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770936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dell\Desktop\视达科logo-金属灰色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49187"/>
            <a:ext cx="1958233" cy="6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0" y="5470499"/>
            <a:ext cx="10972800" cy="430061"/>
          </a:xfrm>
        </p:spPr>
        <p:txBody>
          <a:bodyPr>
            <a:noAutofit/>
          </a:bodyPr>
          <a:lstStyle>
            <a:lvl1pPr algn="r">
              <a:defRPr/>
            </a:lvl1pPr>
          </a:lstStyle>
          <a:p>
            <a:pPr lv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67633" y="6464411"/>
            <a:ext cx="10972800" cy="216701"/>
          </a:xfrm>
        </p:spPr>
        <p:txBody>
          <a:bodyPr>
            <a:noAutofit/>
          </a:bodyPr>
          <a:lstStyle>
            <a:lvl1pPr algn="r">
              <a:defRPr sz="1200"/>
            </a:lvl1pPr>
          </a:lstStyle>
          <a:p>
            <a:pPr lvl="0"/>
            <a:r>
              <a:rPr lang="zh-CN" altLang="en-US" noProof="0" dirty="0"/>
              <a:t>创造一流视频体验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74006" y="3127831"/>
            <a:ext cx="10972800" cy="430061"/>
          </a:xfrm>
        </p:spPr>
        <p:txBody>
          <a:bodyPr>
            <a:noAutofit/>
          </a:bodyPr>
          <a:lstStyle>
            <a:lvl1pPr algn="ctr">
              <a:defRPr sz="3600" b="1"/>
            </a:lvl1pPr>
          </a:lstStyle>
          <a:p>
            <a:pPr lvl="0"/>
            <a:r>
              <a:rPr lang="zh-CN" altLang="en-US" noProof="0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80613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449792" y="350839"/>
            <a:ext cx="6912680" cy="141128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7580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376459" y="1231900"/>
            <a:ext cx="4924778" cy="4260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5317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15" name="Content Placeholder 14"/>
          <p:cNvSpPr>
            <a:spLocks noGrp="1" noChangeAspect="1"/>
          </p:cNvSpPr>
          <p:nvPr>
            <p:ph sz="quarter" idx="10"/>
          </p:nvPr>
        </p:nvSpPr>
        <p:spPr>
          <a:xfrm>
            <a:off x="619924" y="1407159"/>
            <a:ext cx="10958400" cy="4939200"/>
          </a:xfrm>
        </p:spPr>
        <p:txBody>
          <a:bodyPr/>
          <a:lstStyle>
            <a:lvl1pPr>
              <a:spcAft>
                <a:spcPts val="720"/>
              </a:spcAft>
              <a:defRPr sz="2000"/>
            </a:lvl1pPr>
            <a:lvl2pPr>
              <a:spcBef>
                <a:spcPts val="500"/>
              </a:spcBef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GB" noProof="0" dirty="0"/>
          </a:p>
        </p:txBody>
      </p:sp>
      <p:sp>
        <p:nvSpPr>
          <p:cNvPr id="3" name="矩形 2"/>
          <p:cNvSpPr/>
          <p:nvPr/>
        </p:nvSpPr>
        <p:spPr>
          <a:xfrm>
            <a:off x="10296467" y="6411205"/>
            <a:ext cx="129863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87" y="619870"/>
            <a:ext cx="508838" cy="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95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622041" y="1408674"/>
            <a:ext cx="5364480" cy="4936686"/>
          </a:xfrm>
        </p:spPr>
        <p:txBody>
          <a:bodyPr/>
          <a:lstStyle>
            <a:lvl1pPr>
              <a:spcAft>
                <a:spcPts val="710"/>
              </a:spcAft>
              <a:defRPr/>
            </a:lvl1pPr>
            <a:lvl2pPr>
              <a:spcBef>
                <a:spcPts val="500"/>
              </a:spcBef>
              <a:defRPr/>
            </a:lvl2pPr>
          </a:lstStyle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  <a:endParaRPr lang="en-GB" noProof="0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2"/>
          </p:nvPr>
        </p:nvSpPr>
        <p:spPr>
          <a:xfrm>
            <a:off x="6217999" y="1408674"/>
            <a:ext cx="5364480" cy="4936686"/>
          </a:xfrm>
        </p:spPr>
        <p:txBody>
          <a:bodyPr/>
          <a:lstStyle>
            <a:lvl1pPr>
              <a:spcAft>
                <a:spcPts val="710"/>
              </a:spcAft>
              <a:defRPr/>
            </a:lvl1pPr>
            <a:lvl2pPr>
              <a:spcBef>
                <a:spcPts val="500"/>
              </a:spcBef>
              <a:defRPr/>
            </a:lvl2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GB" noProof="0" dirty="0"/>
          </a:p>
        </p:txBody>
      </p:sp>
      <p:sp>
        <p:nvSpPr>
          <p:cNvPr id="7" name="矩形 6"/>
          <p:cNvSpPr/>
          <p:nvPr/>
        </p:nvSpPr>
        <p:spPr>
          <a:xfrm>
            <a:off x="10377452" y="6411204"/>
            <a:ext cx="129863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41" y="619870"/>
            <a:ext cx="508838" cy="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3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96467" y="6417831"/>
            <a:ext cx="129863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262" y="619870"/>
            <a:ext cx="508838" cy="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5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_Leaf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 dirty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3034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_Sky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6176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_Cobal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173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_Royal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2027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_Royal Blu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7989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5764" y="238824"/>
            <a:ext cx="582641" cy="456863"/>
            <a:chOff x="3017520" y="601990"/>
            <a:chExt cx="491490" cy="414010"/>
          </a:xfrm>
        </p:grpSpPr>
        <p:sp>
          <p:nvSpPr>
            <p:cNvPr id="4" name="燕尾形 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任意多边形 7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695687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3" y="89507"/>
            <a:ext cx="1874907" cy="561104"/>
          </a:xfrm>
          <a:prstGeom prst="rect">
            <a:avLst/>
          </a:prstGeom>
        </p:spPr>
      </p:pic>
      <p:sp>
        <p:nvSpPr>
          <p:cNvPr id="12" name="Rectangle 8"/>
          <p:cNvSpPr/>
          <p:nvPr userDrawn="1"/>
        </p:nvSpPr>
        <p:spPr bwMode="auto">
          <a:xfrm>
            <a:off x="5149357" y="6553039"/>
            <a:ext cx="2047033" cy="28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8" tIns="35718" rIns="35718" bIns="35718" anchor="ctr">
            <a:spAutoFit/>
          </a:bodyPr>
          <a:lstStyle>
            <a:lvl1pPr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 eaLnBrk="0"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eaLnBrk="1"/>
            <a:r>
              <a:rPr lang="zh-CN" altLang="zh-CN" sz="1400" b="0" dirty="0">
                <a:solidFill>
                  <a:schemeClr val="bg1"/>
                </a:solidFill>
              </a:rPr>
              <a:t>拥抱大数据，创造新未来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77295" y="6555105"/>
            <a:ext cx="604520" cy="351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_Leaf Green">
    <p:bg>
      <p:bgPr>
        <a:solidFill>
          <a:srgbClr val="3D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943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Section Header_Leaf Green">
    <p:bg>
      <p:bgPr>
        <a:solidFill>
          <a:srgbClr val="97C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187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Section Header_Leaf Green">
    <p:bg>
      <p:bgPr>
        <a:solidFill>
          <a:srgbClr val="EDF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9165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Section Header_Leaf Green">
    <p:bg>
      <p:bgPr>
        <a:solidFill>
          <a:srgbClr val="CDD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198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Section Header_Leaf Green">
    <p:bg>
      <p:bgPr>
        <a:solidFill>
          <a:srgbClr val="36B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0074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Section Header_Leaf Green">
    <p:bg>
      <p:bgPr>
        <a:solidFill>
          <a:srgbClr val="FFC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7197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Section Header_Leaf Green">
    <p:bg>
      <p:bgPr>
        <a:solidFill>
          <a:srgbClr val="FF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0076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4_Section Header_Leaf Green">
    <p:bg>
      <p:bgPr>
        <a:solidFill>
          <a:srgbClr val="EE8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5572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5_Section Header_Leaf Green">
    <p:bg>
      <p:bgPr>
        <a:solidFill>
          <a:srgbClr val="80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005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6_Section Header_Leaf Green">
    <p:bg>
      <p:bgPr>
        <a:solidFill>
          <a:srgbClr val="8A2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132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7_Section Header_Leaf Green"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05354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8_Section Header_Leaf Green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9919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9_Section Header_Leaf Green"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6303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0_Section Header_Leaf Green"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6010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2_Section Header_Leaf Green">
    <p:bg>
      <p:bgPr>
        <a:solidFill>
          <a:srgbClr val="FFD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4992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1_Section Header_Leaf Green">
    <p:bg>
      <p:bgPr>
        <a:solidFill>
          <a:srgbClr val="FFA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16916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3_Section Header_Leaf Green">
    <p:bg>
      <p:bgPr>
        <a:solidFill>
          <a:srgbClr val="FF6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66880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4_Section Header_Leaf Green">
    <p:bg>
      <p:bgPr>
        <a:solidFill>
          <a:srgbClr val="B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8523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5_Section Header_Leaf Green"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1897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6_Section Header_Leaf Green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052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7_Section Header_Leaf Green">
    <p:bg>
      <p:bgPr>
        <a:solidFill>
          <a:srgbClr val="69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003032"/>
            <a:ext cx="10363200" cy="1362075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4469416"/>
            <a:ext cx="10363200" cy="94586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22300" y="4398963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759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0315" y="6465194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华文细黑" panose="02010600040101010101" pitchFamily="2" charset="-122"/>
              </a:rPr>
              <a:t>www.cncr-it.com </a:t>
            </a:r>
            <a:endParaRPr lang="zh-CN" altLang="en-US" sz="20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image" Target="../media/image6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2300" y="247650"/>
            <a:ext cx="109728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2302" y="1408115"/>
            <a:ext cx="10957983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First level</a:t>
            </a:r>
          </a:p>
          <a:p>
            <a:pPr lvl="2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  <a:p>
            <a:pPr lvl="4"/>
            <a:r>
              <a:rPr lang="en-GB" dirty="0"/>
              <a:t>Fourth level</a:t>
            </a:r>
          </a:p>
        </p:txBody>
      </p:sp>
      <p:pic>
        <p:nvPicPr>
          <p:cNvPr id="1030" name="Picture 9"/>
          <p:cNvPicPr>
            <a:picLocks noChangeAspect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609601" y="1119188"/>
            <a:ext cx="109728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Best Resolution DAMCO logo.jpg"/>
          <p:cNvPicPr>
            <a:picLocks noChangeAspect="1"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10388600" y="6521450"/>
            <a:ext cx="117898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289107" y="6466114"/>
            <a:ext cx="129863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pic>
        <p:nvPicPr>
          <p:cNvPr id="9" name="Picture 2" descr="C:\Users\dell\Desktop\视达科logo-金属灰色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67" y="6410984"/>
            <a:ext cx="1185073" cy="37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6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63E40"/>
          </a:solidFill>
          <a:latin typeface="Verdana" pitchFamily="34" charset="0"/>
        </a:defRPr>
      </a:lvl9pPr>
    </p:titleStyle>
    <p:bodyStyle>
      <a:lvl1pPr algn="l" defTabSz="457200" rtl="0" eaLnBrk="1" fontAlgn="base" hangingPunct="1">
        <a:spcBef>
          <a:spcPts val="600"/>
        </a:spcBef>
        <a:spcAft>
          <a:spcPts val="600"/>
        </a:spcAft>
        <a:buFont typeface="Arial" charset="0"/>
        <a:defRPr sz="2000"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457200" rtl="0" eaLnBrk="1" fontAlgn="base" hangingPunct="1">
        <a:spcBef>
          <a:spcPts val="500"/>
        </a:spcBef>
        <a:spcAft>
          <a:spcPct val="0"/>
        </a:spcAft>
        <a:buClr>
          <a:schemeClr val="bg2"/>
        </a:buClr>
        <a:buSzPct val="90000"/>
        <a:buFont typeface="Verdana" pitchFamily="34" charset="0"/>
        <a:buChar char="●"/>
        <a:defRPr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71500" indent="-287338" algn="l" defTabSz="457200" rtl="0" eaLnBrk="1" fontAlgn="base" hangingPunct="1">
        <a:spcBef>
          <a:spcPts val="600"/>
        </a:spcBef>
        <a:spcAft>
          <a:spcPct val="0"/>
        </a:spcAft>
        <a:buClr>
          <a:srgbClr val="398FD1"/>
        </a:buClr>
        <a:buSzPct val="90000"/>
        <a:buFont typeface="Verdana" pitchFamily="34" charset="0"/>
        <a:buChar char="●"/>
        <a:defRPr sz="1600"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0327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3C5BA3"/>
        </a:buClr>
        <a:buSzPct val="90000"/>
        <a:buFont typeface="Verdana" pitchFamily="34" charset="0"/>
        <a:buChar char="●"/>
        <a:defRPr sz="1400"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87438" indent="-173038" algn="l" defTabSz="457200" rtl="0" eaLnBrk="1" fontAlgn="base" hangingPunct="1">
        <a:spcBef>
          <a:spcPts val="600"/>
        </a:spcBef>
        <a:spcAft>
          <a:spcPct val="0"/>
        </a:spcAft>
        <a:buClr>
          <a:srgbClr val="54AB42"/>
        </a:buClr>
        <a:buSzPct val="90000"/>
        <a:buFont typeface="Verdana" pitchFamily="34" charset="0"/>
        <a:buChar char="●"/>
        <a:defRPr sz="1400" kern="1200">
          <a:solidFill>
            <a:srgbClr val="463E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Intent.html#ACTION_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eveloper.android.com/reference/android/content/Intent.html#ACTION_SEN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24072" y="3594938"/>
            <a:ext cx="5567928" cy="64949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24071" y="2331834"/>
            <a:ext cx="5128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3600" b="1" dirty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年技术培训</a:t>
            </a:r>
            <a:r>
              <a:rPr lang="zh-CN" altLang="en-US" sz="3600" b="1" dirty="0" smtClean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 smtClean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3600" b="1" dirty="0" smtClean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lang="zh-CN" altLang="en-US" sz="3600" b="1" dirty="0">
              <a:solidFill>
                <a:srgbClr val="B82E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400" b="1" dirty="0" smtClean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4400" b="1" dirty="0">
              <a:solidFill>
                <a:srgbClr val="B82E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55560" y="3712020"/>
            <a:ext cx="31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——Activity</a:t>
            </a:r>
            <a:r>
              <a:rPr lang="zh-CN" altLang="en-US" sz="20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</a:t>
            </a:r>
            <a:r>
              <a:rPr lang="zh-CN" altLang="en-US" sz="2000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000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b="-3511"/>
          <a:stretch>
            <a:fillRect/>
          </a:stretch>
        </p:blipFill>
        <p:spPr>
          <a:xfrm>
            <a:off x="10574732" y="222286"/>
            <a:ext cx="1438910" cy="762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26587" y="5052986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视达科 </a:t>
            </a:r>
            <a:r>
              <a:rPr lang="en-US" altLang="zh-CN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杨和雄</a:t>
            </a:r>
            <a:endParaRPr lang="en-US" altLang="zh-CN" dirty="0" smtClean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8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57" y="273086"/>
            <a:ext cx="615315" cy="6610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6008" y="984286"/>
            <a:ext cx="6465574" cy="4730139"/>
            <a:chOff x="148580" y="261539"/>
            <a:chExt cx="8840342" cy="6584620"/>
          </a:xfrm>
        </p:grpSpPr>
        <p:pic>
          <p:nvPicPr>
            <p:cNvPr id="14" name="Picture 3" descr="G:\网管工作\网站\引导页材料\img\home_im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13172"/>
              <a:ext cx="5948938" cy="330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:\网管工作\网站\引导页材料\img\home_img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3895714"/>
              <a:ext cx="2916139" cy="295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148580" y="261539"/>
              <a:ext cx="8840342" cy="6047781"/>
              <a:chOff x="148580" y="261539"/>
              <a:chExt cx="8840342" cy="6047781"/>
            </a:xfrm>
          </p:grpSpPr>
          <p:pic>
            <p:nvPicPr>
              <p:cNvPr id="17" name="Picture 16" descr="G:\网管工作\网站\引导页材料\img\home_word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0" y="261539"/>
                <a:ext cx="8501559" cy="6471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组合 17"/>
              <p:cNvGrpSpPr/>
              <p:nvPr/>
            </p:nvGrpSpPr>
            <p:grpSpPr>
              <a:xfrm>
                <a:off x="155941" y="1100247"/>
                <a:ext cx="8832981" cy="5209073"/>
                <a:chOff x="155941" y="1100247"/>
                <a:chExt cx="8832981" cy="5209073"/>
              </a:xfrm>
            </p:grpSpPr>
            <p:pic>
              <p:nvPicPr>
                <p:cNvPr id="19" name="Picture 4" descr="G:\网管工作\网站\引导页材料\img\home_img1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941" y="2577990"/>
                  <a:ext cx="1589359" cy="13889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5" descr="G:\网管工作\网站\引导页材料\img\home_img2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5301" y="1121699"/>
                  <a:ext cx="1611041" cy="11008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 descr="G:\网管工作\网站\引导页材料\img\home_img3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58461" y="1100247"/>
                  <a:ext cx="1347300" cy="13917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7" descr="G:\网管工作\网站\引导页材料\img\home_img4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272" y="2691457"/>
                  <a:ext cx="1968650" cy="9999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8" descr="G:\网管工作\网站\引导页材料\img\home_img_x1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9295" y="3861048"/>
                  <a:ext cx="860417" cy="2347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9" descr="G:\网管工作\网站\引导页材料\img\home_img_x2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3632" y="2270700"/>
                  <a:ext cx="2077293" cy="2003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G:\网管工作\网站\引导页材料\img\home_img_x3.png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9913" y="2222577"/>
                  <a:ext cx="3122085" cy="7743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11" descr="G:\网管工作\网站\引导页材料\img\home_img_x4.png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11902" y="2323316"/>
                  <a:ext cx="2040418" cy="1905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2" descr="G:\网管工作\网站\引导页材料\img\home_img_x5.pn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8376" y="3728070"/>
                  <a:ext cx="995625" cy="25812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15" descr="G:\网管工作\网站\引导页材料\img\home_logo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5162" y="5027346"/>
                  <a:ext cx="908396" cy="2718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13" descr="G:\网管工作\网站\引导页材料\img\home_img5.png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68489" y="5340670"/>
                  <a:ext cx="3771661" cy="6086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986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Intent </a:t>
            </a:r>
            <a:r>
              <a:rPr lang="zh-CN" altLang="en-US" dirty="0"/>
              <a:t>是一个消息传递对象，您可以使用它从其他应用组件请求操作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-----Intent</a:t>
            </a:r>
            <a:r>
              <a:rPr lang="zh-CN" altLang="en-US" dirty="0"/>
              <a:t>用于组件之间的</a:t>
            </a:r>
            <a:r>
              <a:rPr lang="zh-CN" altLang="en-US" dirty="0" smtClean="0"/>
              <a:t>交互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启动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startActivity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startActivityForResult</a:t>
            </a:r>
            <a:r>
              <a:rPr lang="en-US" altLang="zh-CN" dirty="0"/>
              <a:t>()</a:t>
            </a:r>
            <a:endParaRPr lang="zh-CN" altLang="en-US" dirty="0"/>
          </a:p>
          <a:p>
            <a:r>
              <a:rPr lang="zh-CN" altLang="en-US" dirty="0" smtClean="0"/>
              <a:t>启动服务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startService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bindService</a:t>
            </a:r>
            <a:r>
              <a:rPr lang="en-US" altLang="zh-CN" dirty="0"/>
              <a:t>()</a:t>
            </a:r>
            <a:endParaRPr lang="zh-CN" altLang="en-US" dirty="0"/>
          </a:p>
          <a:p>
            <a:r>
              <a:rPr lang="zh-CN" altLang="en-US" dirty="0" smtClean="0"/>
              <a:t>传递广播</a:t>
            </a:r>
            <a:r>
              <a:rPr lang="en-US" altLang="zh-CN" dirty="0" smtClean="0"/>
              <a:t>Broadcast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/>
              <a:t>sendBroadcast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sendOrderedBroadcast</a:t>
            </a:r>
            <a:r>
              <a:rPr lang="en-US" altLang="zh-CN" dirty="0"/>
              <a:t>() </a:t>
            </a:r>
            <a:r>
              <a:rPr lang="zh-CN" altLang="en-US" dirty="0"/>
              <a:t>或 </a:t>
            </a:r>
            <a:r>
              <a:rPr lang="en-US" altLang="zh-CN" dirty="0" err="1"/>
              <a:t>sendStickyBroadcast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8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Intent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/>
              <a:t>显式 </a:t>
            </a:r>
            <a:r>
              <a:rPr lang="en-US" altLang="zh-CN" b="1" dirty="0"/>
              <a:t>Intent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按</a:t>
            </a:r>
            <a:r>
              <a:rPr lang="zh-CN" altLang="en-US" dirty="0"/>
              <a:t>名称（完全限定类名）指定要启动的组件。 通常，您会在自己的应用中使用显式 </a:t>
            </a:r>
            <a:r>
              <a:rPr lang="en-US" altLang="zh-CN" dirty="0"/>
              <a:t>Intent </a:t>
            </a:r>
            <a:r>
              <a:rPr lang="zh-CN" altLang="en-US" dirty="0"/>
              <a:t>来启动组件，这是因为您知道要启动的 </a:t>
            </a:r>
            <a:r>
              <a:rPr lang="en-US" altLang="zh-CN" dirty="0"/>
              <a:t>Activity </a:t>
            </a:r>
            <a:r>
              <a:rPr lang="zh-CN" altLang="en-US" dirty="0"/>
              <a:t>或服务的类名。例如，启动新 </a:t>
            </a:r>
            <a:r>
              <a:rPr lang="en-US" altLang="zh-CN" dirty="0"/>
              <a:t>Activity </a:t>
            </a:r>
            <a:r>
              <a:rPr lang="zh-CN" altLang="en-US" dirty="0"/>
              <a:t>以响应用户操作，或者启动服务以在后台下载文件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Intent </a:t>
            </a:r>
            <a:r>
              <a:rPr lang="en-US" altLang="zh-CN" dirty="0" err="1" smtClean="0"/>
              <a:t>intent</a:t>
            </a:r>
            <a:r>
              <a:rPr lang="en-US" altLang="zh-CN" dirty="0" smtClean="0"/>
              <a:t> = new Intent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ActivityA.this</a:t>
            </a:r>
            <a:r>
              <a:rPr lang="en-US" altLang="zh-CN" dirty="0" smtClean="0"/>
              <a:t>,  </a:t>
            </a:r>
            <a:r>
              <a:rPr lang="en-US" altLang="zh-CN" dirty="0" err="1" smtClean="0"/>
              <a:t>ActivityB.class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;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/>
              <a:t>隐式 </a:t>
            </a:r>
            <a:r>
              <a:rPr lang="en-US" altLang="zh-CN" b="1" dirty="0"/>
              <a:t>Intent 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不会</a:t>
            </a:r>
            <a:r>
              <a:rPr lang="zh-CN" altLang="en-US" dirty="0"/>
              <a:t>指定特定的组件，而是声明要执行的常规操作，从而允许其他应用中的组件来处理它。 例如，如需在地图上向用户显示位置，则可以使用隐式 </a:t>
            </a:r>
            <a:r>
              <a:rPr lang="en-US" altLang="zh-CN" dirty="0"/>
              <a:t>Intent</a:t>
            </a:r>
            <a:r>
              <a:rPr lang="zh-CN" altLang="en-US" dirty="0"/>
              <a:t>，请求另一具有此功能的应用在地图上显示指定的位置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Intent </a:t>
            </a:r>
            <a:r>
              <a:rPr lang="en-US" altLang="zh-CN" dirty="0" err="1"/>
              <a:t>intent</a:t>
            </a:r>
            <a:r>
              <a:rPr lang="en-US" altLang="zh-CN" dirty="0"/>
              <a:t> = new Intent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Intent.</a:t>
            </a:r>
            <a:r>
              <a:rPr lang="en-US" altLang="zh-CN" dirty="0"/>
              <a:t> </a:t>
            </a:r>
            <a:r>
              <a:rPr lang="en-US" altLang="zh-CN" dirty="0" smtClean="0"/>
              <a:t>ACTION_VIEW</a:t>
            </a:r>
            <a:r>
              <a:rPr lang="zh-CN" altLang="en-US" dirty="0" smtClean="0"/>
              <a:t>）</a:t>
            </a:r>
            <a:r>
              <a:rPr lang="en-US" altLang="zh-CN" dirty="0" smtClean="0"/>
              <a:t>;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21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 </a:t>
            </a:r>
            <a:r>
              <a:rPr lang="en-US" altLang="zh-CN" dirty="0" smtClean="0"/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ComponentName</a:t>
            </a:r>
            <a:r>
              <a:rPr lang="en-US" altLang="zh-CN" dirty="0"/>
              <a:t> </a:t>
            </a:r>
            <a:r>
              <a:rPr lang="zh-CN" altLang="en-US" dirty="0" smtClean="0"/>
              <a:t>（组件名称）</a:t>
            </a:r>
            <a:endParaRPr lang="en-US" altLang="zh-CN" dirty="0" smtClean="0"/>
          </a:p>
          <a:p>
            <a:r>
              <a:rPr lang="zh-CN" altLang="en-US" dirty="0" smtClean="0"/>
              <a:t>显示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的必要参数，用于指明接收动作的组件名称，如果没有设置，该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就变为隐式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。方法有</a:t>
            </a:r>
            <a:r>
              <a:rPr lang="en-US" altLang="zh-CN" dirty="0" err="1"/>
              <a:t>setComponent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setClass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setClassName</a:t>
            </a:r>
            <a:r>
              <a:rPr lang="en-US" altLang="zh-CN" dirty="0"/>
              <a:t>() </a:t>
            </a:r>
            <a:r>
              <a:rPr lang="zh-CN" altLang="en-US" dirty="0"/>
              <a:t>或 </a:t>
            </a:r>
            <a:r>
              <a:rPr lang="en-US" altLang="zh-CN" dirty="0"/>
              <a:t>Intent </a:t>
            </a:r>
            <a:r>
              <a:rPr lang="zh-CN" altLang="en-US" dirty="0"/>
              <a:t>构造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Action</a:t>
            </a:r>
          </a:p>
          <a:p>
            <a:r>
              <a:rPr lang="zh-CN" altLang="en-US" dirty="0"/>
              <a:t>指定要执行的通用操作（例如，“查看”或“选取”）的字符串。可以使用 </a:t>
            </a:r>
            <a:r>
              <a:rPr lang="en-US" altLang="zh-CN" dirty="0" err="1"/>
              <a:t>setAction</a:t>
            </a:r>
            <a:r>
              <a:rPr lang="en-US" altLang="zh-CN" dirty="0"/>
              <a:t>() </a:t>
            </a:r>
            <a:r>
              <a:rPr lang="zh-CN" altLang="en-US" dirty="0"/>
              <a:t>或 </a:t>
            </a:r>
            <a:r>
              <a:rPr lang="en-US" altLang="zh-CN" dirty="0"/>
              <a:t>Intent </a:t>
            </a:r>
            <a:r>
              <a:rPr lang="zh-CN" altLang="en-US" dirty="0"/>
              <a:t>构造函数为 </a:t>
            </a:r>
            <a:r>
              <a:rPr lang="en-US" altLang="zh-CN" dirty="0"/>
              <a:t>Intent </a:t>
            </a:r>
            <a:r>
              <a:rPr lang="zh-CN" altLang="en-US" dirty="0" smtClean="0"/>
              <a:t>指定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系统定义了大量的内置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，如</a:t>
            </a:r>
            <a:r>
              <a:rPr lang="en-US" altLang="zh-CN" dirty="0" smtClean="0">
                <a:hlinkClick r:id="rId3"/>
              </a:rPr>
              <a:t>ACTION_VIEW</a:t>
            </a:r>
            <a:r>
              <a:rPr lang="zh-CN" altLang="en-US" dirty="0" smtClean="0"/>
              <a:t>、</a:t>
            </a:r>
            <a:r>
              <a:rPr lang="en-US" altLang="zh-CN" dirty="0" smtClean="0">
                <a:hlinkClick r:id="rId4"/>
              </a:rPr>
              <a:t>ACTION_SEND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Data</a:t>
            </a:r>
          </a:p>
          <a:p>
            <a:r>
              <a:rPr lang="zh-CN" altLang="en-US" dirty="0"/>
              <a:t>引用待操作数据和</a:t>
            </a:r>
            <a:r>
              <a:rPr lang="en-US" altLang="zh-CN" dirty="0"/>
              <a:t>/</a:t>
            </a:r>
            <a:r>
              <a:rPr lang="zh-CN" altLang="en-US" dirty="0"/>
              <a:t>或该数据 </a:t>
            </a:r>
            <a:r>
              <a:rPr lang="en-US" altLang="zh-CN" dirty="0"/>
              <a:t>MIME </a:t>
            </a:r>
            <a:r>
              <a:rPr lang="zh-CN" altLang="en-US" dirty="0"/>
              <a:t>类型的 </a:t>
            </a:r>
            <a:r>
              <a:rPr lang="en-US" altLang="zh-CN" dirty="0"/>
              <a:t>URI</a:t>
            </a:r>
            <a:r>
              <a:rPr lang="zh-CN" altLang="en-US" dirty="0"/>
              <a:t>（</a:t>
            </a:r>
            <a:r>
              <a:rPr lang="en-US" altLang="zh-CN" dirty="0"/>
              <a:t>Uri </a:t>
            </a:r>
            <a:r>
              <a:rPr lang="zh-CN" altLang="en-US" dirty="0"/>
              <a:t>对象）。提供的数据类型通常由 </a:t>
            </a:r>
            <a:r>
              <a:rPr lang="en-US" altLang="zh-CN" dirty="0"/>
              <a:t>Intent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决定</a:t>
            </a:r>
            <a:r>
              <a:rPr lang="zh-CN" altLang="en-US" dirty="0"/>
              <a:t>。例如，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是 </a:t>
            </a:r>
            <a:r>
              <a:rPr lang="en-US" altLang="zh-CN" dirty="0"/>
              <a:t>ACTION_EDIT</a:t>
            </a:r>
            <a:r>
              <a:rPr lang="zh-CN" altLang="en-US" dirty="0"/>
              <a:t>，则数据应包含待编辑文档的 </a:t>
            </a:r>
            <a:r>
              <a:rPr lang="en-US" altLang="zh-CN" dirty="0"/>
              <a:t>URI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要</a:t>
            </a:r>
            <a:r>
              <a:rPr lang="zh-CN" altLang="en-US" dirty="0"/>
              <a:t>仅设置数据 </a:t>
            </a:r>
            <a:r>
              <a:rPr lang="en-US" altLang="zh-CN" dirty="0"/>
              <a:t>URI</a:t>
            </a:r>
            <a:r>
              <a:rPr lang="zh-CN" altLang="en-US" dirty="0"/>
              <a:t>，请调用 </a:t>
            </a:r>
            <a:r>
              <a:rPr lang="en-US" altLang="zh-CN" dirty="0" err="1"/>
              <a:t>setData</a:t>
            </a:r>
            <a:r>
              <a:rPr lang="en-US" altLang="zh-CN" dirty="0"/>
              <a:t>()</a:t>
            </a:r>
            <a:r>
              <a:rPr lang="zh-CN" altLang="en-US" dirty="0"/>
              <a:t>。 要仅设置 </a:t>
            </a:r>
            <a:r>
              <a:rPr lang="en-US" altLang="zh-CN" dirty="0"/>
              <a:t>MIME </a:t>
            </a:r>
            <a:r>
              <a:rPr lang="zh-CN" altLang="en-US" dirty="0"/>
              <a:t>类型，请调用 </a:t>
            </a:r>
            <a:r>
              <a:rPr lang="en-US" altLang="zh-CN" dirty="0" err="1"/>
              <a:t>setType</a:t>
            </a:r>
            <a:r>
              <a:rPr lang="en-US" altLang="zh-CN" dirty="0"/>
              <a:t>()</a:t>
            </a:r>
            <a:r>
              <a:rPr lang="zh-CN" altLang="en-US" dirty="0"/>
              <a:t>。如有必要，您可以使用 </a:t>
            </a:r>
            <a:r>
              <a:rPr lang="en-US" altLang="zh-CN" dirty="0" err="1"/>
              <a:t>setDataAndType</a:t>
            </a:r>
            <a:r>
              <a:rPr lang="en-US" altLang="zh-CN" dirty="0"/>
              <a:t>() </a:t>
            </a:r>
            <a:r>
              <a:rPr lang="zh-CN" altLang="en-US" dirty="0"/>
              <a:t>同时显式设置二者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749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 </a:t>
            </a:r>
            <a:r>
              <a:rPr lang="en-US" altLang="zh-CN" dirty="0"/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Category</a:t>
            </a:r>
          </a:p>
          <a:p>
            <a:r>
              <a:rPr lang="zh-CN" altLang="en-US" dirty="0"/>
              <a:t>一个包含应处理 </a:t>
            </a:r>
            <a:r>
              <a:rPr lang="en-US" altLang="zh-CN" dirty="0"/>
              <a:t>Intent </a:t>
            </a:r>
            <a:r>
              <a:rPr lang="zh-CN" altLang="en-US" dirty="0"/>
              <a:t>组件类型的附加信息的字符串。 您可以将任意数量的类别描述放入一个 </a:t>
            </a:r>
            <a:r>
              <a:rPr lang="en-US" altLang="zh-CN" dirty="0"/>
              <a:t>Intent </a:t>
            </a:r>
            <a:r>
              <a:rPr lang="zh-CN" altLang="en-US" dirty="0"/>
              <a:t>中，但大多数 </a:t>
            </a:r>
            <a:r>
              <a:rPr lang="en-US" altLang="zh-CN" dirty="0"/>
              <a:t>Intent </a:t>
            </a:r>
            <a:r>
              <a:rPr lang="zh-CN" altLang="en-US" dirty="0"/>
              <a:t>均不需要类别。 以下是一些常见类别：</a:t>
            </a:r>
          </a:p>
          <a:p>
            <a:r>
              <a:rPr lang="en-US" altLang="zh-CN" dirty="0"/>
              <a:t>CATEGORY_BROWSABLE</a:t>
            </a:r>
          </a:p>
          <a:p>
            <a:r>
              <a:rPr lang="zh-CN" altLang="en-US" dirty="0"/>
              <a:t>目标 </a:t>
            </a:r>
            <a:r>
              <a:rPr lang="en-US" altLang="zh-CN" dirty="0"/>
              <a:t>Activity </a:t>
            </a:r>
            <a:r>
              <a:rPr lang="zh-CN" altLang="en-US" dirty="0"/>
              <a:t>允许本身通过网络浏览器启动，以显示链接引用的数据，如图像或电子邮件。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CATEGORY_LAUNCHER</a:t>
            </a:r>
          </a:p>
          <a:p>
            <a:r>
              <a:rPr lang="zh-CN" altLang="en-US" dirty="0"/>
              <a:t>该 </a:t>
            </a:r>
            <a:r>
              <a:rPr lang="en-US" altLang="zh-CN" dirty="0"/>
              <a:t>Activity </a:t>
            </a:r>
            <a:r>
              <a:rPr lang="zh-CN" altLang="en-US" dirty="0"/>
              <a:t>是任务的初始 </a:t>
            </a:r>
            <a:r>
              <a:rPr lang="en-US" altLang="zh-CN" dirty="0"/>
              <a:t>Activity</a:t>
            </a:r>
            <a:r>
              <a:rPr lang="zh-CN" altLang="en-US" dirty="0"/>
              <a:t>，在系统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Launcher</a:t>
            </a:r>
            <a:r>
              <a:rPr lang="zh-CN" altLang="en-US" dirty="0" smtClean="0"/>
              <a:t>中</a:t>
            </a:r>
            <a:r>
              <a:rPr lang="zh-CN" altLang="en-US" dirty="0"/>
              <a:t>列出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CATEGORY_HOME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主页</a:t>
            </a:r>
            <a:r>
              <a:rPr lang="en-US" altLang="zh-CN" dirty="0" smtClean="0">
                <a:solidFill>
                  <a:schemeClr val="tx1"/>
                </a:solidFill>
              </a:rPr>
              <a:t>Activity</a:t>
            </a:r>
            <a:r>
              <a:rPr lang="zh-CN" altLang="en-US" dirty="0" smtClean="0">
                <a:solidFill>
                  <a:schemeClr val="tx1"/>
                </a:solidFill>
              </a:rPr>
              <a:t>，设备启动后展示的第一个</a:t>
            </a:r>
            <a:r>
              <a:rPr lang="en-US" altLang="zh-CN" dirty="0" smtClean="0">
                <a:solidFill>
                  <a:schemeClr val="tx1"/>
                </a:solidFill>
              </a:rPr>
              <a:t>Activity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您可以使用 </a:t>
            </a:r>
            <a:r>
              <a:rPr lang="en-US" altLang="zh-CN" dirty="0" err="1"/>
              <a:t>addCategory</a:t>
            </a:r>
            <a:r>
              <a:rPr lang="en-US" altLang="zh-CN" dirty="0"/>
              <a:t>() </a:t>
            </a:r>
            <a:r>
              <a:rPr lang="zh-CN" altLang="en-US" dirty="0"/>
              <a:t>指定类别。</a:t>
            </a:r>
          </a:p>
        </p:txBody>
      </p:sp>
    </p:spTree>
    <p:extLst>
      <p:ext uri="{BB962C8B-B14F-4D97-AF65-F5344CB8AC3E}">
        <p14:creationId xmlns:p14="http://schemas.microsoft.com/office/powerpoint/2010/main" val="39533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 </a:t>
            </a:r>
            <a:r>
              <a:rPr lang="en-US" altLang="zh-CN" dirty="0"/>
              <a:t>Intent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Extra</a:t>
            </a:r>
          </a:p>
          <a:p>
            <a:r>
              <a:rPr lang="zh-CN" altLang="en-US" dirty="0"/>
              <a:t>携带完成请求操作所需的附加信息的键值对。正如某些操作使用特定类型的数据 </a:t>
            </a:r>
            <a:r>
              <a:rPr lang="en-US" altLang="zh-CN" dirty="0"/>
              <a:t>URI </a:t>
            </a:r>
            <a:r>
              <a:rPr lang="zh-CN" altLang="en-US" dirty="0"/>
              <a:t>一样，有些操作也使用特定的 </a:t>
            </a:r>
            <a:r>
              <a:rPr lang="en-US" altLang="zh-CN" dirty="0"/>
              <a:t>extra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您可以使用各种 </a:t>
            </a:r>
            <a:r>
              <a:rPr lang="en-US" altLang="zh-CN" dirty="0" err="1"/>
              <a:t>putExtra</a:t>
            </a:r>
            <a:r>
              <a:rPr lang="en-US" altLang="zh-CN" dirty="0"/>
              <a:t>() </a:t>
            </a:r>
            <a:r>
              <a:rPr lang="zh-CN" altLang="en-US" dirty="0"/>
              <a:t>方法添加 </a:t>
            </a:r>
            <a:r>
              <a:rPr lang="en-US" altLang="zh-CN" dirty="0"/>
              <a:t>extra </a:t>
            </a:r>
            <a:r>
              <a:rPr lang="zh-CN" altLang="en-US" dirty="0"/>
              <a:t>数据，每种方法均接受两个参数：键名和值。您还可以创建一个包含所有 </a:t>
            </a:r>
            <a:r>
              <a:rPr lang="en-US" altLang="zh-CN" dirty="0"/>
              <a:t>extra </a:t>
            </a:r>
            <a:r>
              <a:rPr lang="zh-CN" altLang="en-US" dirty="0"/>
              <a:t>数据的 </a:t>
            </a:r>
            <a:r>
              <a:rPr lang="en-US" altLang="zh-CN" dirty="0"/>
              <a:t>Bundle </a:t>
            </a:r>
            <a:r>
              <a:rPr lang="zh-CN" altLang="en-US" dirty="0"/>
              <a:t>对象，然后使用 </a:t>
            </a:r>
            <a:r>
              <a:rPr lang="en-US" altLang="zh-CN" dirty="0" err="1"/>
              <a:t>putExtras</a:t>
            </a:r>
            <a:r>
              <a:rPr lang="en-US" altLang="zh-CN" dirty="0"/>
              <a:t>() </a:t>
            </a:r>
            <a:r>
              <a:rPr lang="zh-CN" altLang="en-US" dirty="0"/>
              <a:t>将</a:t>
            </a:r>
            <a:r>
              <a:rPr lang="en-US" altLang="zh-CN" dirty="0"/>
              <a:t>Bundle </a:t>
            </a:r>
            <a:r>
              <a:rPr lang="zh-CN" altLang="en-US" dirty="0"/>
              <a:t>插入 </a:t>
            </a:r>
            <a:r>
              <a:rPr lang="en-US" altLang="zh-CN" dirty="0"/>
              <a:t>Intent </a:t>
            </a:r>
            <a:r>
              <a:rPr lang="zh-CN" altLang="en-US" dirty="0"/>
              <a:t>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Flags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Intent </a:t>
            </a:r>
            <a:r>
              <a:rPr lang="zh-CN" altLang="en-US" dirty="0"/>
              <a:t>类中定义的、充当 </a:t>
            </a:r>
            <a:r>
              <a:rPr lang="en-US" altLang="zh-CN" dirty="0"/>
              <a:t>Intent </a:t>
            </a:r>
            <a:r>
              <a:rPr lang="zh-CN" altLang="en-US" dirty="0"/>
              <a:t>元数据的标志。 标志可以指示 </a:t>
            </a:r>
            <a:r>
              <a:rPr lang="en-US" altLang="zh-CN" dirty="0"/>
              <a:t>Android </a:t>
            </a:r>
            <a:r>
              <a:rPr lang="zh-CN" altLang="en-US" dirty="0"/>
              <a:t>系统如何启动 </a:t>
            </a:r>
            <a:r>
              <a:rPr lang="en-US" altLang="zh-CN" dirty="0"/>
              <a:t>Activity</a:t>
            </a:r>
            <a:r>
              <a:rPr lang="zh-CN" altLang="en-US" dirty="0"/>
              <a:t>（例如，</a:t>
            </a:r>
            <a:r>
              <a:rPr lang="en-US" altLang="zh-CN" dirty="0"/>
              <a:t>Activity </a:t>
            </a:r>
            <a:r>
              <a:rPr lang="zh-CN" altLang="en-US" dirty="0"/>
              <a:t>应属于哪个任务），以及启动之后如何处理（例如，它是否属于最近的 </a:t>
            </a:r>
            <a:r>
              <a:rPr lang="en-US" altLang="zh-CN" dirty="0"/>
              <a:t>Activity </a:t>
            </a:r>
            <a:r>
              <a:rPr lang="zh-CN" altLang="en-US" dirty="0"/>
              <a:t>列表）</a:t>
            </a:r>
            <a:r>
              <a:rPr lang="zh-CN" altLang="en-US" dirty="0" smtClean="0"/>
              <a:t>。使用</a:t>
            </a:r>
            <a:r>
              <a:rPr lang="en-US" altLang="zh-CN" dirty="0" err="1" smtClean="0"/>
              <a:t>setFlags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2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&lt;intent-filter&gt;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&lt;action&gt;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name </a:t>
            </a:r>
            <a:r>
              <a:rPr lang="zh-CN" altLang="en-US" dirty="0"/>
              <a:t>属性中，声明接受的 </a:t>
            </a:r>
            <a:r>
              <a:rPr lang="en-US" altLang="zh-CN" dirty="0"/>
              <a:t>Intent </a:t>
            </a:r>
            <a:r>
              <a:rPr lang="zh-CN" altLang="en-US" dirty="0"/>
              <a:t>操作。该值必须是操作的文本字符串值，而不是类常量。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&lt;data&gt;</a:t>
            </a:r>
          </a:p>
          <a:p>
            <a:r>
              <a:rPr lang="zh-CN" altLang="en-US" dirty="0"/>
              <a:t>使用一个或多个指定数据 </a:t>
            </a:r>
            <a:r>
              <a:rPr lang="en-US" altLang="zh-CN" dirty="0"/>
              <a:t>URI </a:t>
            </a:r>
            <a:r>
              <a:rPr lang="zh-CN" altLang="en-US" dirty="0"/>
              <a:t>各个方面（</a:t>
            </a:r>
            <a:r>
              <a:rPr lang="en-US" altLang="zh-CN" dirty="0"/>
              <a:t>scheme</a:t>
            </a:r>
            <a:r>
              <a:rPr lang="zh-CN" altLang="en-US" dirty="0"/>
              <a:t>、</a:t>
            </a:r>
            <a:r>
              <a:rPr lang="en-US" altLang="zh-CN" dirty="0"/>
              <a:t>host</a:t>
            </a:r>
            <a:r>
              <a:rPr lang="zh-CN" altLang="en-US" dirty="0"/>
              <a:t>、</a:t>
            </a:r>
            <a:r>
              <a:rPr lang="en-US" altLang="zh-CN" dirty="0"/>
              <a:t>port</a:t>
            </a:r>
            <a:r>
              <a:rPr lang="zh-CN" altLang="en-US" dirty="0"/>
              <a:t>、</a:t>
            </a:r>
            <a:r>
              <a:rPr lang="en-US" altLang="zh-CN" dirty="0"/>
              <a:t>path </a:t>
            </a:r>
            <a:r>
              <a:rPr lang="zh-CN" altLang="en-US" dirty="0"/>
              <a:t>等）和 </a:t>
            </a:r>
            <a:r>
              <a:rPr lang="en-US" altLang="zh-CN" dirty="0"/>
              <a:t>MIME </a:t>
            </a:r>
            <a:r>
              <a:rPr lang="zh-CN" altLang="en-US" dirty="0"/>
              <a:t>类型的属性，声明接受的数据类型。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&lt;category&gt;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name </a:t>
            </a:r>
            <a:r>
              <a:rPr lang="zh-CN" altLang="en-US" dirty="0"/>
              <a:t>属性中，声明接受的 </a:t>
            </a:r>
            <a:r>
              <a:rPr lang="en-US" altLang="zh-CN" dirty="0"/>
              <a:t>Intent </a:t>
            </a:r>
            <a:r>
              <a:rPr lang="zh-CN" altLang="en-US" dirty="0"/>
              <a:t>类别。该值必须是操作的文本字符串值，而不是类常量。</a:t>
            </a:r>
          </a:p>
        </p:txBody>
      </p:sp>
    </p:spTree>
    <p:extLst>
      <p:ext uri="{BB962C8B-B14F-4D97-AF65-F5344CB8AC3E}">
        <p14:creationId xmlns:p14="http://schemas.microsoft.com/office/powerpoint/2010/main" val="11968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Tasks 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Back Stack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Tasks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Back Stack</a:t>
            </a:r>
            <a:r>
              <a:rPr lang="zh-CN" altLang="en-US" dirty="0" smtClean="0"/>
              <a:t>（任务和返回栈）</a:t>
            </a:r>
            <a:endParaRPr lang="en-US" altLang="zh-CN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是</a:t>
            </a:r>
            <a:r>
              <a:rPr lang="zh-CN" altLang="en-US" dirty="0"/>
              <a:t>指在执行特定作业时与用户交互的一系列 </a:t>
            </a:r>
            <a:r>
              <a:rPr lang="en-US" altLang="zh-CN" dirty="0"/>
              <a:t>Activity</a:t>
            </a:r>
            <a:r>
              <a:rPr lang="zh-CN" altLang="en-US" dirty="0"/>
              <a:t>。 这些 </a:t>
            </a:r>
            <a:r>
              <a:rPr lang="en-US" altLang="zh-CN" dirty="0"/>
              <a:t>Activity </a:t>
            </a:r>
            <a:r>
              <a:rPr lang="zh-CN" altLang="en-US" dirty="0"/>
              <a:t>按照各自的打开顺序排列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Stack</a:t>
            </a:r>
            <a:r>
              <a:rPr lang="zh-CN" altLang="en-US" dirty="0" smtClean="0"/>
              <a:t>（即</a:t>
            </a:r>
            <a:r>
              <a:rPr lang="en-US" altLang="zh-CN" dirty="0" smtClean="0"/>
              <a:t>Back Stack</a:t>
            </a:r>
            <a:r>
              <a:rPr lang="zh-CN" altLang="en-US" dirty="0" smtClean="0"/>
              <a:t>）</a:t>
            </a:r>
            <a:r>
              <a:rPr lang="zh-CN" altLang="en-US" dirty="0"/>
              <a:t>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默认行为：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218" name="Picture 2" descr="https://developer.android.com/images/fundamentals/diagram_back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18" y="3278045"/>
            <a:ext cx="8881852" cy="28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8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Tasks 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Back </a:t>
            </a:r>
            <a:r>
              <a:rPr lang="en-US" altLang="zh-CN" b="0" dirty="0"/>
              <a:t>Stack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 </a:t>
            </a:r>
            <a:r>
              <a:rPr lang="en-US" altLang="zh-CN" dirty="0"/>
              <a:t>Activity A </a:t>
            </a:r>
            <a:r>
              <a:rPr lang="zh-CN" altLang="en-US" dirty="0"/>
              <a:t>启动 </a:t>
            </a:r>
            <a:r>
              <a:rPr lang="en-US" altLang="zh-CN" dirty="0"/>
              <a:t>Activity B </a:t>
            </a:r>
            <a:r>
              <a:rPr lang="zh-CN" altLang="en-US" dirty="0"/>
              <a:t>时，</a:t>
            </a:r>
            <a:r>
              <a:rPr lang="en-US" altLang="zh-CN" dirty="0"/>
              <a:t>Activity A </a:t>
            </a:r>
            <a:r>
              <a:rPr lang="zh-CN" altLang="en-US" dirty="0"/>
              <a:t>将会停止，但系统会保留其状态（例如，滚动位置和已输入表单中的文本）。如果用户在处于 </a:t>
            </a:r>
            <a:r>
              <a:rPr lang="en-US" altLang="zh-CN" dirty="0"/>
              <a:t>Activity B </a:t>
            </a:r>
            <a:r>
              <a:rPr lang="zh-CN" altLang="en-US" dirty="0"/>
              <a:t>时按“返回”按钮，则 </a:t>
            </a:r>
            <a:r>
              <a:rPr lang="en-US" altLang="zh-CN" dirty="0"/>
              <a:t>Activity A </a:t>
            </a:r>
            <a:r>
              <a:rPr lang="zh-CN" altLang="en-US" dirty="0"/>
              <a:t>将恢复其状态，继续执行。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用户通过按“主页”按钮离开任务时，当前 </a:t>
            </a:r>
            <a:r>
              <a:rPr lang="en-US" altLang="zh-CN" dirty="0"/>
              <a:t>Activity </a:t>
            </a:r>
            <a:r>
              <a:rPr lang="zh-CN" altLang="en-US" dirty="0"/>
              <a:t>将停止且其任务会进入后台。 系统将保留任务中每个 </a:t>
            </a:r>
            <a:r>
              <a:rPr lang="en-US" altLang="zh-CN" dirty="0"/>
              <a:t>Activity </a:t>
            </a:r>
            <a:r>
              <a:rPr lang="zh-CN" altLang="en-US" dirty="0"/>
              <a:t>的状态。如果用户稍后通过选择开始任务的启动器图标来恢复任务，则任务将出现在前台并恢复执行堆栈顶部的 </a:t>
            </a:r>
            <a:r>
              <a:rPr lang="en-US" altLang="zh-CN" dirty="0"/>
              <a:t>Activity</a:t>
            </a:r>
            <a:r>
              <a:rPr lang="zh-CN" altLang="en-US" dirty="0"/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如果用户按“返回”按钮，则当前 </a:t>
            </a:r>
            <a:r>
              <a:rPr lang="en-US" altLang="zh-CN" dirty="0"/>
              <a:t>Activity </a:t>
            </a:r>
            <a:r>
              <a:rPr lang="zh-CN" altLang="en-US" dirty="0"/>
              <a:t>会从堆栈弹出并被销毁。 堆栈中的前一个 </a:t>
            </a:r>
            <a:r>
              <a:rPr lang="en-US" altLang="zh-CN" dirty="0"/>
              <a:t>Activity </a:t>
            </a:r>
            <a:r>
              <a:rPr lang="zh-CN" altLang="en-US" dirty="0"/>
              <a:t>恢复执行。销毁 </a:t>
            </a:r>
            <a:r>
              <a:rPr lang="en-US" altLang="zh-CN" dirty="0"/>
              <a:t>Activity </a:t>
            </a:r>
            <a:r>
              <a:rPr lang="zh-CN" altLang="en-US" dirty="0"/>
              <a:t>时，系统不会保留该 </a:t>
            </a:r>
            <a:r>
              <a:rPr lang="en-US" altLang="zh-CN" dirty="0"/>
              <a:t>Activity </a:t>
            </a:r>
            <a:r>
              <a:rPr lang="zh-CN" altLang="en-US" dirty="0"/>
              <a:t>的状态。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即使来自其他任务，</a:t>
            </a:r>
            <a:r>
              <a:rPr lang="en-US" altLang="zh-CN" dirty="0"/>
              <a:t>Activity </a:t>
            </a:r>
            <a:r>
              <a:rPr lang="zh-CN" altLang="en-US" dirty="0"/>
              <a:t>也可以多次实例化。</a:t>
            </a:r>
          </a:p>
        </p:txBody>
      </p:sp>
    </p:spTree>
    <p:extLst>
      <p:ext uri="{BB962C8B-B14F-4D97-AF65-F5344CB8AC3E}">
        <p14:creationId xmlns:p14="http://schemas.microsoft.com/office/powerpoint/2010/main" val="9756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</a:t>
            </a:r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通过使用 </a:t>
            </a:r>
            <a:r>
              <a:rPr lang="en-US" altLang="zh-CN" dirty="0"/>
              <a:t>&lt;activity&gt; </a:t>
            </a:r>
            <a:r>
              <a:rPr lang="zh-CN" altLang="en-US" dirty="0"/>
              <a:t>清单</a:t>
            </a:r>
            <a:r>
              <a:rPr lang="zh-CN" altLang="en-US" dirty="0" smtClean="0"/>
              <a:t>文件</a:t>
            </a:r>
            <a:r>
              <a:rPr lang="en-US" altLang="zh-CN" dirty="0" err="1" smtClean="0"/>
              <a:t>AndroidManifest</a:t>
            </a:r>
            <a:r>
              <a:rPr lang="zh-CN" altLang="en-US" dirty="0" smtClean="0"/>
              <a:t>元素中的</a:t>
            </a:r>
            <a:r>
              <a:rPr lang="zh-CN" altLang="en-US" dirty="0"/>
              <a:t>属性和传递给 </a:t>
            </a:r>
            <a:r>
              <a:rPr lang="en-US" altLang="zh-CN" dirty="0" err="1"/>
              <a:t>startActivity</a:t>
            </a:r>
            <a:r>
              <a:rPr lang="en-US" altLang="zh-CN" dirty="0"/>
              <a:t>() </a:t>
            </a:r>
            <a:r>
              <a:rPr lang="zh-CN" altLang="en-US" dirty="0"/>
              <a:t>的 </a:t>
            </a:r>
            <a:r>
              <a:rPr lang="en-US" altLang="zh-CN" dirty="0"/>
              <a:t>Intent </a:t>
            </a:r>
            <a:r>
              <a:rPr lang="zh-CN" altLang="en-US" dirty="0"/>
              <a:t>中的</a:t>
            </a:r>
            <a:r>
              <a:rPr lang="zh-CN" altLang="en-US" dirty="0" smtClean="0"/>
              <a:t>标志来实现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主要 </a:t>
            </a:r>
            <a:r>
              <a:rPr lang="en-US" altLang="zh-CN" dirty="0"/>
              <a:t>&lt;activity&gt; </a:t>
            </a:r>
            <a:r>
              <a:rPr lang="zh-CN" altLang="en-US" dirty="0"/>
              <a:t>属性包括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dirty="0" err="1"/>
              <a:t>taskAffinity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launchMode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allowTaskReparenting</a:t>
            </a:r>
            <a:endParaRPr lang="en-US" altLang="zh-CN" dirty="0"/>
          </a:p>
          <a:p>
            <a:r>
              <a:rPr lang="en-US" altLang="zh-CN" dirty="0" err="1"/>
              <a:t>clearTaskOnLaunch</a:t>
            </a:r>
            <a:endParaRPr lang="en-US" altLang="zh-CN" dirty="0"/>
          </a:p>
          <a:p>
            <a:r>
              <a:rPr lang="en-US" altLang="zh-CN" dirty="0" err="1"/>
              <a:t>alwaysRetainTaskState</a:t>
            </a:r>
            <a:endParaRPr lang="en-US" altLang="zh-CN" dirty="0"/>
          </a:p>
          <a:p>
            <a:r>
              <a:rPr lang="en-US" altLang="zh-CN" dirty="0" err="1" smtClean="0"/>
              <a:t>finishOnTaskLaunch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94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</a:t>
            </a:r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主要 </a:t>
            </a:r>
            <a:r>
              <a:rPr lang="en-US" altLang="zh-CN" dirty="0"/>
              <a:t>Intent </a:t>
            </a:r>
            <a:r>
              <a:rPr lang="zh-CN" altLang="en-US" dirty="0"/>
              <a:t>标志包括：</a:t>
            </a:r>
          </a:p>
          <a:p>
            <a:r>
              <a:rPr lang="en-US" altLang="zh-CN" dirty="0"/>
              <a:t>FLAG_ACTIVITY_NEW_TASK</a:t>
            </a:r>
          </a:p>
          <a:p>
            <a:r>
              <a:rPr lang="en-US" altLang="zh-CN" dirty="0"/>
              <a:t>FLAG_ACTIVITY_CLEAR_TOP</a:t>
            </a:r>
          </a:p>
          <a:p>
            <a:r>
              <a:rPr lang="en-US" altLang="zh-CN" dirty="0"/>
              <a:t>FLAG_ACTIVITY_SINGLE_TOP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10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内容提纲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Activity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Activity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多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的交互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Intent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Intent</a:t>
            </a:r>
            <a:r>
              <a:rPr lang="zh-CN" altLang="en-US" dirty="0" smtClean="0"/>
              <a:t>的构造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Intent</a:t>
            </a:r>
            <a:r>
              <a:rPr lang="zh-CN" altLang="en-US" dirty="0" smtClean="0"/>
              <a:t>过滤器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Tasks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Back </a:t>
            </a:r>
            <a:r>
              <a:rPr lang="en-US" altLang="zh-CN" dirty="0"/>
              <a:t>Stack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定义启动</a:t>
            </a:r>
            <a:r>
              <a:rPr lang="zh-CN" altLang="en-US" b="0" dirty="0" smtClean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使用清单</a:t>
            </a:r>
            <a:r>
              <a:rPr lang="zh-CN" altLang="en-US" dirty="0" smtClean="0"/>
              <a:t>文件</a:t>
            </a:r>
            <a:r>
              <a:rPr lang="en-US" altLang="zh-CN" dirty="0" err="1" smtClean="0"/>
              <a:t>AndroidManifest</a:t>
            </a:r>
            <a:endParaRPr lang="zh-CN" altLang="en-US" dirty="0"/>
          </a:p>
          <a:p>
            <a:r>
              <a:rPr lang="zh-CN" altLang="en-US" dirty="0"/>
              <a:t>在清单文件中声明 </a:t>
            </a:r>
            <a:r>
              <a:rPr lang="en-US" altLang="zh-CN" dirty="0"/>
              <a:t>Activity </a:t>
            </a:r>
            <a:r>
              <a:rPr lang="zh-CN" altLang="en-US" dirty="0"/>
              <a:t>时，您可以指定 </a:t>
            </a:r>
            <a:r>
              <a:rPr lang="en-US" altLang="zh-CN" dirty="0"/>
              <a:t>Activity </a:t>
            </a:r>
            <a:r>
              <a:rPr lang="zh-CN" altLang="en-US" dirty="0"/>
              <a:t>在启动时应该如何与任务关联。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Intent </a:t>
            </a:r>
            <a:r>
              <a:rPr lang="zh-CN" altLang="en-US" dirty="0"/>
              <a:t>标志</a:t>
            </a:r>
          </a:p>
          <a:p>
            <a:r>
              <a:rPr lang="zh-CN" altLang="en-US" dirty="0"/>
              <a:t>调用 </a:t>
            </a:r>
            <a:r>
              <a:rPr lang="en-US" altLang="zh-CN" dirty="0" err="1"/>
              <a:t>startActivity</a:t>
            </a:r>
            <a:r>
              <a:rPr lang="en-US" altLang="zh-CN" dirty="0"/>
              <a:t>() </a:t>
            </a:r>
            <a:r>
              <a:rPr lang="zh-CN" altLang="en-US" dirty="0"/>
              <a:t>时，可以在 </a:t>
            </a:r>
            <a:r>
              <a:rPr lang="en-US" altLang="zh-CN" dirty="0"/>
              <a:t>Intent </a:t>
            </a:r>
            <a:r>
              <a:rPr lang="zh-CN" altLang="en-US" dirty="0"/>
              <a:t>中加入一个标志，用于声明新 </a:t>
            </a:r>
            <a:r>
              <a:rPr lang="en-US" altLang="zh-CN" dirty="0"/>
              <a:t>Activity </a:t>
            </a:r>
            <a:r>
              <a:rPr lang="zh-CN" altLang="en-US" dirty="0"/>
              <a:t>如何（或是否）与当前任务关联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/>
              <a:t>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、某些</a:t>
            </a:r>
            <a:r>
              <a:rPr lang="zh-CN" altLang="en-US" dirty="0"/>
              <a:t>适用于清单文件的启动模式不可用作 </a:t>
            </a:r>
            <a:r>
              <a:rPr lang="en-US" altLang="zh-CN" dirty="0"/>
              <a:t>Intent </a:t>
            </a:r>
            <a:r>
              <a:rPr lang="zh-CN" altLang="en-US" dirty="0"/>
              <a:t>标志，同样，某些可用作 </a:t>
            </a:r>
            <a:r>
              <a:rPr lang="en-US" altLang="zh-CN" dirty="0"/>
              <a:t>Intent </a:t>
            </a:r>
            <a:r>
              <a:rPr lang="zh-CN" altLang="en-US" dirty="0"/>
              <a:t>标志的启动模式无法在清单文件中</a:t>
            </a:r>
            <a:r>
              <a:rPr lang="zh-CN" altLang="en-US" dirty="0" smtClean="0"/>
              <a:t>定义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的优先级高于</a:t>
            </a:r>
            <a:r>
              <a:rPr lang="en-US" altLang="zh-CN" dirty="0" smtClean="0"/>
              <a:t>manifest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1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924" y="214993"/>
            <a:ext cx="10972800" cy="863600"/>
          </a:xfrm>
        </p:spPr>
        <p:txBody>
          <a:bodyPr/>
          <a:lstStyle/>
          <a:p>
            <a:r>
              <a:rPr lang="zh-CN" altLang="en-US" b="0" dirty="0" smtClean="0"/>
              <a:t>使用清单文件</a:t>
            </a:r>
            <a:r>
              <a:rPr lang="en-US" altLang="zh-CN" b="0" dirty="0" err="1" smtClean="0"/>
              <a:t>AndroidManifest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"standard"</a:t>
            </a:r>
            <a:r>
              <a:rPr lang="zh-CN" altLang="en-US" dirty="0"/>
              <a:t>（默认模式）</a:t>
            </a:r>
          </a:p>
          <a:p>
            <a:r>
              <a:rPr lang="zh-CN" altLang="en-US" dirty="0"/>
              <a:t>默认。系统在启动 </a:t>
            </a:r>
            <a:r>
              <a:rPr lang="en-US" altLang="zh-CN" dirty="0"/>
              <a:t>Activity </a:t>
            </a:r>
            <a:r>
              <a:rPr lang="zh-CN" altLang="en-US" dirty="0"/>
              <a:t>的任务中创建 </a:t>
            </a:r>
            <a:r>
              <a:rPr lang="en-US" altLang="zh-CN" dirty="0"/>
              <a:t>Activity </a:t>
            </a:r>
            <a:r>
              <a:rPr lang="zh-CN" altLang="en-US" dirty="0"/>
              <a:t>的新实例并向其传送 </a:t>
            </a:r>
            <a:r>
              <a:rPr lang="en-US" altLang="zh-CN" dirty="0"/>
              <a:t>Intent</a:t>
            </a:r>
            <a:r>
              <a:rPr lang="zh-CN" altLang="en-US" dirty="0"/>
              <a:t>。</a:t>
            </a:r>
            <a:r>
              <a:rPr lang="en-US" altLang="zh-CN" dirty="0"/>
              <a:t>Activity </a:t>
            </a:r>
            <a:r>
              <a:rPr lang="zh-CN" altLang="en-US" dirty="0"/>
              <a:t>可以多次实例化，而每个实例均可属于不同的任务</a:t>
            </a:r>
            <a:r>
              <a:rPr lang="zh-CN" altLang="en-US" dirty="0" smtClean="0"/>
              <a:t>，并且</a:t>
            </a:r>
            <a:r>
              <a:rPr lang="zh-CN" altLang="en-US" dirty="0"/>
              <a:t>一个任务可以拥有多个实例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"</a:t>
            </a:r>
            <a:r>
              <a:rPr lang="en-US" altLang="zh-CN" dirty="0" err="1"/>
              <a:t>singleTop</a:t>
            </a:r>
            <a:r>
              <a:rPr lang="en-US" altLang="zh-CN" dirty="0"/>
              <a:t>"</a:t>
            </a:r>
          </a:p>
          <a:p>
            <a:r>
              <a:rPr lang="zh-CN" altLang="en-US" dirty="0"/>
              <a:t>如果当前任务的</a:t>
            </a:r>
            <a:r>
              <a:rPr lang="zh-CN" altLang="en-US" dirty="0">
                <a:solidFill>
                  <a:srgbClr val="FF0000"/>
                </a:solidFill>
              </a:rPr>
              <a:t>顶部</a:t>
            </a:r>
            <a:r>
              <a:rPr lang="zh-CN" altLang="en-US" dirty="0"/>
              <a:t>已存在 </a:t>
            </a:r>
            <a:r>
              <a:rPr lang="en-US" altLang="zh-CN" dirty="0"/>
              <a:t>Activity </a:t>
            </a:r>
            <a:r>
              <a:rPr lang="zh-CN" altLang="en-US" dirty="0"/>
              <a:t>的一个实例，则系统会通过调用该实例的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方法向其传送 </a:t>
            </a:r>
            <a:r>
              <a:rPr lang="en-US" altLang="zh-CN" dirty="0"/>
              <a:t>Intent</a:t>
            </a:r>
            <a:r>
              <a:rPr lang="zh-CN" altLang="en-US" dirty="0"/>
              <a:t>，而不是创建 </a:t>
            </a:r>
            <a:r>
              <a:rPr lang="en-US" altLang="zh-CN" dirty="0"/>
              <a:t>Activity </a:t>
            </a:r>
            <a:r>
              <a:rPr lang="zh-CN" altLang="en-US" dirty="0"/>
              <a:t>的新实例。</a:t>
            </a:r>
            <a:r>
              <a:rPr lang="en-US" altLang="zh-CN" dirty="0"/>
              <a:t>Activity </a:t>
            </a:r>
            <a:r>
              <a:rPr lang="zh-CN" altLang="en-US" dirty="0"/>
              <a:t>可以多次实例化，而每个实例均可属于不同的任务，并且一个任务可以拥有多个实例（但前提是位于返回栈</a:t>
            </a:r>
            <a:r>
              <a:rPr lang="zh-CN" altLang="en-US" dirty="0">
                <a:solidFill>
                  <a:srgbClr val="FF0000"/>
                </a:solidFill>
              </a:rPr>
              <a:t>顶部</a:t>
            </a:r>
            <a:r>
              <a:rPr lang="zh-CN" altLang="en-US" dirty="0"/>
              <a:t>的 </a:t>
            </a:r>
            <a:r>
              <a:rPr lang="en-US" altLang="zh-CN" dirty="0"/>
              <a:t>Activity </a:t>
            </a:r>
            <a:r>
              <a:rPr lang="zh-CN" altLang="en-US" dirty="0"/>
              <a:t>并不是 </a:t>
            </a:r>
            <a:r>
              <a:rPr lang="en-US" altLang="zh-CN" dirty="0"/>
              <a:t>Activity </a:t>
            </a:r>
            <a:r>
              <a:rPr lang="zh-CN" altLang="en-US" dirty="0"/>
              <a:t>的现有实例）。</a:t>
            </a:r>
          </a:p>
          <a:p>
            <a:r>
              <a:rPr lang="zh-CN" altLang="en-US" dirty="0"/>
              <a:t>例如，假设任务的返回栈包含根 </a:t>
            </a:r>
            <a:r>
              <a:rPr lang="en-US" altLang="zh-CN" dirty="0"/>
              <a:t>Activity A </a:t>
            </a:r>
            <a:r>
              <a:rPr lang="zh-CN" altLang="en-US" dirty="0"/>
              <a:t>以及 </a:t>
            </a:r>
            <a:r>
              <a:rPr lang="en-US" altLang="zh-CN" dirty="0"/>
              <a:t>Activity B</a:t>
            </a:r>
            <a:r>
              <a:rPr lang="zh-CN" altLang="en-US" dirty="0"/>
              <a:t>、</a:t>
            </a:r>
            <a:r>
              <a:rPr lang="en-US" altLang="zh-CN" dirty="0"/>
              <a:t>C </a:t>
            </a:r>
            <a:r>
              <a:rPr lang="zh-CN" altLang="en-US" dirty="0"/>
              <a:t>和位于顶部的 </a:t>
            </a:r>
            <a:r>
              <a:rPr lang="en-US" altLang="zh-CN" dirty="0"/>
              <a:t>D</a:t>
            </a:r>
            <a:r>
              <a:rPr lang="zh-CN" altLang="en-US" dirty="0"/>
              <a:t>（堆栈是 </a:t>
            </a:r>
            <a:r>
              <a:rPr lang="en-US" altLang="zh-CN" dirty="0"/>
              <a:t>A-B-C-D</a:t>
            </a:r>
            <a:r>
              <a:rPr lang="zh-CN" altLang="en-US" dirty="0"/>
              <a:t>；</a:t>
            </a:r>
            <a:r>
              <a:rPr lang="en-US" altLang="zh-CN" dirty="0"/>
              <a:t>D </a:t>
            </a:r>
            <a:r>
              <a:rPr lang="zh-CN" altLang="en-US" dirty="0"/>
              <a:t>位于顶部）。收到针对 </a:t>
            </a:r>
            <a:r>
              <a:rPr lang="en-US" altLang="zh-CN" dirty="0"/>
              <a:t>D </a:t>
            </a:r>
            <a:r>
              <a:rPr lang="zh-CN" altLang="en-US" dirty="0"/>
              <a:t>类 </a:t>
            </a:r>
            <a:r>
              <a:rPr lang="en-US" altLang="zh-CN" dirty="0"/>
              <a:t>Activity </a:t>
            </a:r>
            <a:r>
              <a:rPr lang="zh-CN" altLang="en-US" dirty="0"/>
              <a:t>的 </a:t>
            </a:r>
            <a:r>
              <a:rPr lang="en-US" altLang="zh-CN" dirty="0"/>
              <a:t>Intent</a:t>
            </a:r>
            <a:r>
              <a:rPr lang="zh-CN" altLang="en-US" dirty="0"/>
              <a:t>。如果 </a:t>
            </a:r>
            <a:r>
              <a:rPr lang="en-US" altLang="zh-CN" dirty="0"/>
              <a:t>D </a:t>
            </a:r>
            <a:r>
              <a:rPr lang="zh-CN" altLang="en-US" dirty="0"/>
              <a:t>具有默认的 </a:t>
            </a:r>
            <a:r>
              <a:rPr lang="en-US" altLang="zh-CN" dirty="0"/>
              <a:t>“standard” </a:t>
            </a:r>
            <a:r>
              <a:rPr lang="zh-CN" altLang="en-US" dirty="0"/>
              <a:t>启动模式，则会启动该类的新实例，且堆栈会变成 </a:t>
            </a:r>
            <a:r>
              <a:rPr lang="en-US" altLang="zh-CN" dirty="0"/>
              <a:t>A-B-C-D-D</a:t>
            </a:r>
            <a:r>
              <a:rPr lang="zh-CN" altLang="en-US" dirty="0"/>
              <a:t>。但是，如果 </a:t>
            </a:r>
            <a:r>
              <a:rPr lang="en-US" altLang="zh-CN" dirty="0"/>
              <a:t>D </a:t>
            </a:r>
            <a:r>
              <a:rPr lang="zh-CN" altLang="en-US" dirty="0"/>
              <a:t>的启动模式是 </a:t>
            </a:r>
            <a:r>
              <a:rPr lang="en-US" altLang="zh-CN" dirty="0"/>
              <a:t>“</a:t>
            </a:r>
            <a:r>
              <a:rPr lang="en-US" altLang="zh-CN" dirty="0" err="1"/>
              <a:t>singleTop</a:t>
            </a:r>
            <a:r>
              <a:rPr lang="en-US" altLang="zh-CN" dirty="0"/>
              <a:t>”</a:t>
            </a:r>
            <a:r>
              <a:rPr lang="zh-CN" altLang="en-US" dirty="0"/>
              <a:t>，则 </a:t>
            </a:r>
            <a:r>
              <a:rPr lang="en-US" altLang="zh-CN" dirty="0"/>
              <a:t>D </a:t>
            </a:r>
            <a:r>
              <a:rPr lang="zh-CN" altLang="en-US" dirty="0"/>
              <a:t>的现有实例会通过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接收 </a:t>
            </a:r>
            <a:r>
              <a:rPr lang="en-US" altLang="zh-CN" dirty="0"/>
              <a:t>Intent</a:t>
            </a:r>
            <a:r>
              <a:rPr lang="zh-CN" altLang="en-US" dirty="0"/>
              <a:t>，因为它位于堆栈的顶部；而堆栈仍为 </a:t>
            </a:r>
            <a:r>
              <a:rPr lang="en-US" altLang="zh-CN" dirty="0"/>
              <a:t>A-B-C-D</a:t>
            </a:r>
            <a:r>
              <a:rPr lang="zh-CN" altLang="en-US" dirty="0"/>
              <a:t>。但是，如果收到针对 </a:t>
            </a:r>
            <a:r>
              <a:rPr lang="en-US" altLang="zh-CN" dirty="0"/>
              <a:t>Activity  B</a:t>
            </a:r>
            <a:r>
              <a:rPr lang="zh-CN" altLang="en-US" dirty="0"/>
              <a:t>的 </a:t>
            </a:r>
            <a:r>
              <a:rPr lang="en-US" altLang="zh-CN" dirty="0"/>
              <a:t>Intent</a:t>
            </a:r>
            <a:r>
              <a:rPr lang="zh-CN" altLang="en-US" dirty="0"/>
              <a:t>，则会向堆栈添加 </a:t>
            </a:r>
            <a:r>
              <a:rPr lang="en-US" altLang="zh-CN" dirty="0"/>
              <a:t>B </a:t>
            </a:r>
            <a:r>
              <a:rPr lang="zh-CN" altLang="en-US" dirty="0"/>
              <a:t>的新实例，即便其启动模式为 </a:t>
            </a:r>
            <a:r>
              <a:rPr lang="en-US" altLang="zh-CN" dirty="0"/>
              <a:t>“</a:t>
            </a:r>
            <a:r>
              <a:rPr lang="en-US" altLang="zh-CN" dirty="0" err="1"/>
              <a:t>singleTop</a:t>
            </a:r>
            <a:r>
              <a:rPr lang="en-US" altLang="zh-CN" dirty="0"/>
              <a:t>” </a:t>
            </a:r>
            <a:r>
              <a:rPr lang="zh-CN" altLang="en-US" dirty="0"/>
              <a:t>也是如此，堆栈为</a:t>
            </a:r>
            <a:r>
              <a:rPr lang="en-US" altLang="zh-CN" dirty="0"/>
              <a:t>A-B-C-D -B</a:t>
            </a:r>
            <a:r>
              <a:rPr lang="zh-CN" altLang="en-US" dirty="0" smtClean="0"/>
              <a:t>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71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使用清单文件</a:t>
            </a:r>
            <a:r>
              <a:rPr lang="en-US" altLang="zh-CN" b="0" dirty="0" err="1"/>
              <a:t>AndroidManifest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"</a:t>
            </a:r>
            <a:r>
              <a:rPr lang="en-US" altLang="zh-CN" dirty="0" err="1"/>
              <a:t>singleTask</a:t>
            </a:r>
            <a:r>
              <a:rPr lang="en-US" altLang="zh-CN" dirty="0"/>
              <a:t>"</a:t>
            </a:r>
          </a:p>
          <a:p>
            <a:r>
              <a:rPr lang="zh-CN" altLang="en-US" dirty="0" smtClean="0"/>
              <a:t>如果任务中没有该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实例，就新建一个放入栈顶。</a:t>
            </a:r>
            <a:r>
              <a:rPr lang="zh-CN" altLang="en-US" dirty="0"/>
              <a:t>但是，如果该 </a:t>
            </a:r>
            <a:r>
              <a:rPr lang="en-US" altLang="zh-CN" dirty="0"/>
              <a:t>Activity </a:t>
            </a:r>
            <a:r>
              <a:rPr lang="zh-CN" altLang="en-US" dirty="0"/>
              <a:t>的一个实例已存在</a:t>
            </a:r>
            <a:r>
              <a:rPr lang="zh-CN" altLang="en-US" dirty="0" smtClean="0"/>
              <a:t>于任务</a:t>
            </a:r>
            <a:r>
              <a:rPr lang="zh-CN" altLang="en-US" dirty="0"/>
              <a:t>中，则系统会通过调用现有实例的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方法向其传送 </a:t>
            </a:r>
            <a:r>
              <a:rPr lang="en-US" altLang="zh-CN" dirty="0"/>
              <a:t>Intent</a:t>
            </a:r>
            <a:r>
              <a:rPr lang="zh-CN" altLang="en-US" dirty="0"/>
              <a:t>，而不是创建新</a:t>
            </a:r>
            <a:r>
              <a:rPr lang="zh-CN" altLang="en-US" dirty="0" smtClean="0"/>
              <a:t>实例，并且把该实例移到栈顶。</a:t>
            </a:r>
            <a:r>
              <a:rPr lang="zh-CN" altLang="en-US" dirty="0"/>
              <a:t>一次只能存在 </a:t>
            </a:r>
            <a:r>
              <a:rPr lang="en-US" altLang="zh-CN" dirty="0"/>
              <a:t>Activity </a:t>
            </a:r>
            <a:r>
              <a:rPr lang="zh-CN" altLang="en-US" dirty="0"/>
              <a:t>的一个实例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"</a:t>
            </a:r>
            <a:r>
              <a:rPr lang="en-US" altLang="zh-CN" dirty="0" err="1"/>
              <a:t>singleInstance</a:t>
            </a:r>
            <a:r>
              <a:rPr lang="en-US" altLang="zh-CN" dirty="0"/>
              <a:t>".</a:t>
            </a:r>
          </a:p>
          <a:p>
            <a:r>
              <a:rPr lang="zh-CN" altLang="en-US" dirty="0"/>
              <a:t>与 </a:t>
            </a:r>
            <a:r>
              <a:rPr lang="en-US" altLang="zh-CN" dirty="0"/>
              <a:t>"</a:t>
            </a:r>
            <a:r>
              <a:rPr lang="en-US" altLang="zh-CN" dirty="0" err="1"/>
              <a:t>singleTask</a:t>
            </a:r>
            <a:r>
              <a:rPr lang="en-US" altLang="zh-CN" dirty="0"/>
              <a:t>" </a:t>
            </a:r>
            <a:r>
              <a:rPr lang="zh-CN" altLang="en-US" dirty="0"/>
              <a:t>相同，只是系统不会将任何其他 </a:t>
            </a:r>
            <a:r>
              <a:rPr lang="en-US" altLang="zh-CN" dirty="0"/>
              <a:t>Activity </a:t>
            </a:r>
            <a:r>
              <a:rPr lang="zh-CN" altLang="en-US" dirty="0"/>
              <a:t>启动到包含实例的任务中。该 </a:t>
            </a:r>
            <a:r>
              <a:rPr lang="en-US" altLang="zh-CN" dirty="0"/>
              <a:t>Activity </a:t>
            </a:r>
            <a:r>
              <a:rPr lang="zh-CN" altLang="en-US" dirty="0"/>
              <a:t>始终是其任务唯一仅有的成员；由此 </a:t>
            </a:r>
            <a:r>
              <a:rPr lang="en-US" altLang="zh-CN" dirty="0"/>
              <a:t>Activity </a:t>
            </a:r>
            <a:r>
              <a:rPr lang="zh-CN" altLang="en-US" dirty="0"/>
              <a:t>启动的任何 </a:t>
            </a:r>
            <a:r>
              <a:rPr lang="en-US" altLang="zh-CN" dirty="0"/>
              <a:t>Activity </a:t>
            </a:r>
            <a:r>
              <a:rPr lang="zh-CN" altLang="en-US" dirty="0"/>
              <a:t>均在单独的任务中打开。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78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924" y="214993"/>
            <a:ext cx="10972800" cy="863600"/>
          </a:xfrm>
        </p:spPr>
        <p:txBody>
          <a:bodyPr/>
          <a:lstStyle/>
          <a:p>
            <a:r>
              <a:rPr lang="zh-CN" altLang="en-US" b="0" dirty="0" smtClean="0"/>
              <a:t>使用清单文件</a:t>
            </a:r>
            <a:r>
              <a:rPr lang="en-US" altLang="zh-CN" b="0" dirty="0" err="1" smtClean="0"/>
              <a:t>AndroidManifest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314" name="Picture 2" descr="https://developer.android.com/images/fundamentals/diagram_backstack_singletask_multi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32" y="1407159"/>
            <a:ext cx="8596540" cy="482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使用 </a:t>
            </a:r>
            <a:r>
              <a:rPr lang="en-US" altLang="zh-CN" b="0" dirty="0"/>
              <a:t>Intent </a:t>
            </a:r>
            <a:r>
              <a:rPr lang="zh-CN" altLang="en-US" b="0" dirty="0" smtClean="0"/>
              <a:t>标志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FLAG_ACTIVITY_NEW_TASK</a:t>
            </a:r>
          </a:p>
          <a:p>
            <a:r>
              <a:rPr lang="zh-CN" altLang="en-US" dirty="0" smtClean="0"/>
              <a:t>在任务</a:t>
            </a:r>
            <a:r>
              <a:rPr lang="zh-CN" altLang="en-US" dirty="0"/>
              <a:t>中启动 </a:t>
            </a:r>
            <a:r>
              <a:rPr lang="en-US" altLang="zh-CN" dirty="0"/>
              <a:t>Activity</a:t>
            </a:r>
            <a:r>
              <a:rPr lang="zh-CN" altLang="en-US" dirty="0"/>
              <a:t>。</a:t>
            </a:r>
            <a:r>
              <a:rPr lang="zh-CN" altLang="en-US" dirty="0" smtClean="0"/>
              <a:t>如果该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已运行在任务中，</a:t>
            </a:r>
            <a:r>
              <a:rPr lang="zh-CN" altLang="en-US" dirty="0"/>
              <a:t>则该任务会转到前台并恢复其最后状态，同时 </a:t>
            </a:r>
            <a:r>
              <a:rPr lang="en-US" altLang="zh-CN" dirty="0"/>
              <a:t>Activity </a:t>
            </a:r>
            <a:r>
              <a:rPr lang="zh-CN" altLang="en-US" dirty="0"/>
              <a:t>会在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中收到新 </a:t>
            </a:r>
            <a:r>
              <a:rPr lang="en-US" altLang="zh-CN" dirty="0"/>
              <a:t>Intent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这会</a:t>
            </a:r>
            <a:r>
              <a:rPr lang="zh-CN" altLang="en-US" dirty="0"/>
              <a:t>产生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launchMode</a:t>
            </a:r>
            <a:r>
              <a:rPr lang="zh-CN" altLang="en-US" dirty="0" smtClean="0"/>
              <a:t>值为 </a:t>
            </a:r>
            <a:r>
              <a:rPr lang="en-US" altLang="zh-CN" dirty="0"/>
              <a:t>"</a:t>
            </a:r>
            <a:r>
              <a:rPr lang="en-US" altLang="zh-CN" dirty="0" err="1" smtClean="0"/>
              <a:t>singleTask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相同</a:t>
            </a:r>
            <a:r>
              <a:rPr lang="zh-CN" altLang="en-US" dirty="0"/>
              <a:t>的行为。</a:t>
            </a:r>
          </a:p>
          <a:p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FLAG_ACTIVITY_SINGLE_TOP</a:t>
            </a:r>
          </a:p>
          <a:p>
            <a:r>
              <a:rPr lang="zh-CN" altLang="en-US" dirty="0"/>
              <a:t>如果正在启动的 </a:t>
            </a:r>
            <a:r>
              <a:rPr lang="en-US" altLang="zh-CN" dirty="0"/>
              <a:t>Activity </a:t>
            </a:r>
            <a:r>
              <a:rPr lang="zh-CN" altLang="en-US" dirty="0"/>
              <a:t>是当前 </a:t>
            </a:r>
            <a:r>
              <a:rPr lang="en-US" altLang="zh-CN" dirty="0"/>
              <a:t>Activity</a:t>
            </a:r>
            <a:r>
              <a:rPr lang="zh-CN" altLang="en-US" dirty="0"/>
              <a:t>（位于返回栈的顶部），则 现有实例会接收对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的调用，而不是创建 </a:t>
            </a:r>
            <a:r>
              <a:rPr lang="en-US" altLang="zh-CN" dirty="0"/>
              <a:t>Activity </a:t>
            </a:r>
            <a:r>
              <a:rPr lang="zh-CN" altLang="en-US" dirty="0"/>
              <a:t>的新实例。</a:t>
            </a:r>
          </a:p>
          <a:p>
            <a:r>
              <a:rPr lang="zh-CN" altLang="en-US" dirty="0" smtClean="0"/>
              <a:t>这会</a:t>
            </a:r>
            <a:r>
              <a:rPr lang="zh-CN" altLang="en-US" dirty="0"/>
              <a:t>产生</a:t>
            </a:r>
            <a:r>
              <a:rPr lang="zh-CN" altLang="en-US" dirty="0" smtClean="0"/>
              <a:t>与</a:t>
            </a:r>
            <a:r>
              <a:rPr lang="en-US" altLang="zh-CN" dirty="0" err="1"/>
              <a:t>launchMode</a:t>
            </a:r>
            <a:r>
              <a:rPr lang="en-US" altLang="zh-CN" dirty="0"/>
              <a:t> </a:t>
            </a:r>
            <a:r>
              <a:rPr lang="zh-CN" altLang="en-US" dirty="0" smtClean="0"/>
              <a:t>值为 </a:t>
            </a:r>
            <a:r>
              <a:rPr lang="en-US" altLang="zh-CN" dirty="0"/>
              <a:t>"</a:t>
            </a:r>
            <a:r>
              <a:rPr lang="en-US" altLang="zh-CN" dirty="0" err="1"/>
              <a:t>singleTop</a:t>
            </a:r>
            <a:r>
              <a:rPr lang="en-US" altLang="zh-CN" dirty="0" smtClean="0"/>
              <a:t>"</a:t>
            </a:r>
            <a:r>
              <a:rPr lang="zh-CN" altLang="en-US" dirty="0" smtClean="0"/>
              <a:t>相同</a:t>
            </a:r>
            <a:r>
              <a:rPr lang="zh-CN" altLang="en-US" dirty="0"/>
              <a:t>的行为。</a:t>
            </a:r>
          </a:p>
        </p:txBody>
      </p:sp>
    </p:spTree>
    <p:extLst>
      <p:ext uri="{BB962C8B-B14F-4D97-AF65-F5344CB8AC3E}">
        <p14:creationId xmlns:p14="http://schemas.microsoft.com/office/powerpoint/2010/main" val="11658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使用 </a:t>
            </a:r>
            <a:r>
              <a:rPr lang="en-US" altLang="zh-CN" b="0" dirty="0"/>
              <a:t>Intent </a:t>
            </a:r>
            <a:r>
              <a:rPr lang="zh-CN" altLang="en-US" b="0" dirty="0"/>
              <a:t>标志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FLAG_ACTIVITY_CLEAR_TOP</a:t>
            </a:r>
          </a:p>
          <a:p>
            <a:r>
              <a:rPr lang="zh-CN" altLang="en-US" dirty="0"/>
              <a:t>如果正在启动的 </a:t>
            </a:r>
            <a:r>
              <a:rPr lang="en-US" altLang="zh-CN" dirty="0"/>
              <a:t>Activity </a:t>
            </a:r>
            <a:r>
              <a:rPr lang="zh-CN" altLang="en-US" dirty="0"/>
              <a:t>已在当前任务中运行，则会销毁当前任务顶部的所有 </a:t>
            </a:r>
            <a:r>
              <a:rPr lang="en-US" altLang="zh-CN" dirty="0"/>
              <a:t>Activity</a:t>
            </a:r>
            <a:r>
              <a:rPr lang="zh-CN" altLang="en-US" dirty="0"/>
              <a:t>，并通过 </a:t>
            </a:r>
            <a:r>
              <a:rPr lang="en-US" altLang="zh-CN" dirty="0" err="1"/>
              <a:t>onNewIntent</a:t>
            </a:r>
            <a:r>
              <a:rPr lang="en-US" altLang="zh-CN" dirty="0"/>
              <a:t>() </a:t>
            </a:r>
            <a:r>
              <a:rPr lang="zh-CN" altLang="en-US" dirty="0"/>
              <a:t>将此 </a:t>
            </a:r>
            <a:r>
              <a:rPr lang="en-US" altLang="zh-CN" dirty="0"/>
              <a:t>Intent </a:t>
            </a:r>
            <a:r>
              <a:rPr lang="zh-CN" altLang="en-US" dirty="0"/>
              <a:t>传递给 </a:t>
            </a:r>
            <a:r>
              <a:rPr lang="en-US" altLang="zh-CN" dirty="0"/>
              <a:t>Activity </a:t>
            </a:r>
            <a:r>
              <a:rPr lang="zh-CN" altLang="en-US" dirty="0"/>
              <a:t>已恢复的实例（现在位于顶部），而不是启动该 </a:t>
            </a:r>
            <a:r>
              <a:rPr lang="en-US" altLang="zh-CN" dirty="0"/>
              <a:t>Activity </a:t>
            </a:r>
            <a:r>
              <a:rPr lang="zh-CN" altLang="en-US" dirty="0"/>
              <a:t>的新实例。</a:t>
            </a:r>
          </a:p>
          <a:p>
            <a:r>
              <a:rPr lang="zh-CN" altLang="en-US" dirty="0" smtClean="0"/>
              <a:t>没有产生</a:t>
            </a:r>
            <a:r>
              <a:rPr lang="zh-CN" altLang="en-US" dirty="0"/>
              <a:t>这种行为的 </a:t>
            </a:r>
            <a:r>
              <a:rPr lang="en-US" altLang="zh-CN" dirty="0" err="1"/>
              <a:t>launchMode</a:t>
            </a:r>
            <a:r>
              <a:rPr lang="en-US" altLang="zh-CN" dirty="0"/>
              <a:t> </a:t>
            </a:r>
            <a:r>
              <a:rPr lang="zh-CN" altLang="en-US" dirty="0" smtClean="0"/>
              <a:t>属性值。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18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通过命令查看栈信息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可以通过</a:t>
            </a:r>
            <a:r>
              <a:rPr lang="en-US" altLang="zh-CN" dirty="0" err="1" smtClean="0"/>
              <a:t>adb</a:t>
            </a:r>
            <a:r>
              <a:rPr lang="zh-CN" altLang="en-US" dirty="0" smtClean="0"/>
              <a:t>命令查看栈信息</a:t>
            </a:r>
            <a:endParaRPr lang="en-US" altLang="zh-CN" dirty="0" smtClean="0"/>
          </a:p>
          <a:p>
            <a:r>
              <a:rPr lang="en-US" altLang="zh-CN" dirty="0" err="1"/>
              <a:t>a</a:t>
            </a:r>
            <a:r>
              <a:rPr lang="en-US" altLang="zh-CN" dirty="0" err="1" smtClean="0"/>
              <a:t>db</a:t>
            </a:r>
            <a:r>
              <a:rPr lang="en-US" altLang="zh-CN" dirty="0" smtClean="0"/>
              <a:t> shell </a:t>
            </a:r>
            <a:r>
              <a:rPr lang="en-US" altLang="zh-CN" dirty="0" err="1" smtClean="0"/>
              <a:t>dumpsys</a:t>
            </a:r>
            <a:r>
              <a:rPr lang="en-US" altLang="zh-CN" dirty="0" smtClean="0"/>
              <a:t> </a:t>
            </a:r>
            <a:r>
              <a:rPr lang="en-US" altLang="zh-CN" dirty="0"/>
              <a:t>activity </a:t>
            </a:r>
            <a:r>
              <a:rPr lang="en-US" altLang="zh-CN" dirty="0" smtClean="0"/>
              <a:t>activities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8" y="2532399"/>
            <a:ext cx="11098987" cy="33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思考、练习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19924" y="1407159"/>
            <a:ext cx="10975176" cy="49392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ActivityA</a:t>
            </a:r>
            <a:r>
              <a:rPr lang="zh-CN" altLang="en-US" sz="2400" dirty="0" smtClean="0"/>
              <a:t>启动</a:t>
            </a:r>
            <a:r>
              <a:rPr lang="en-US" altLang="zh-CN" sz="2400" dirty="0" err="1" smtClean="0"/>
              <a:t>ActivityB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观察</a:t>
            </a:r>
            <a:r>
              <a:rPr lang="en-US" altLang="zh-CN" sz="2400" dirty="0" err="1"/>
              <a:t>ActivityA</a:t>
            </a:r>
            <a:r>
              <a:rPr lang="zh-CN" altLang="en-US" sz="2400" dirty="0"/>
              <a:t>传递给</a:t>
            </a:r>
            <a:r>
              <a:rPr lang="en-US" altLang="zh-CN" sz="2400" dirty="0" err="1"/>
              <a:t>ActivityB</a:t>
            </a:r>
            <a:r>
              <a:rPr lang="zh-CN" altLang="en-US" sz="2400" dirty="0"/>
              <a:t>的参数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/>
              <a:t>ActivityB</a:t>
            </a:r>
            <a:r>
              <a:rPr lang="zh-CN" altLang="en-US" sz="2400" dirty="0"/>
              <a:t>的清单文件中实现不同过滤器，观察启动时的匹配规则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观察启动和返回时生命周期函数的调用</a:t>
            </a:r>
            <a:r>
              <a:rPr lang="zh-CN" altLang="en-US" sz="2400" dirty="0" smtClean="0"/>
              <a:t>顺序</a:t>
            </a: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实现</a:t>
            </a:r>
            <a:r>
              <a:rPr lang="en-US" altLang="zh-CN" sz="2400" dirty="0" err="1"/>
              <a:t>ActivityA</a:t>
            </a:r>
            <a:r>
              <a:rPr lang="zh-CN" altLang="en-US" sz="2400" dirty="0"/>
              <a:t>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ActivityB</a:t>
            </a:r>
            <a:r>
              <a:rPr lang="zh-CN" altLang="en-US" sz="2400" dirty="0"/>
              <a:t>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ActivityC</a:t>
            </a:r>
            <a:r>
              <a:rPr lang="zh-CN" altLang="en-US" sz="2400" dirty="0"/>
              <a:t>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ActivityD</a:t>
            </a:r>
            <a:r>
              <a:rPr lang="zh-CN" altLang="en-US" sz="2400" dirty="0"/>
              <a:t>，观察不同启动流程中栈的</a:t>
            </a:r>
            <a:r>
              <a:rPr lang="zh-CN" altLang="en-US" sz="2400" dirty="0" smtClean="0"/>
              <a:t>顺序</a:t>
            </a:r>
            <a:endParaRPr lang="en-US" altLang="zh-CN" sz="2400" dirty="0" smtClean="0"/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701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 flipV="1">
            <a:off x="3305290" y="3498677"/>
            <a:ext cx="5120640" cy="76200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79538" y="2364065"/>
            <a:ext cx="3257550" cy="1310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B82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19924" y="1407159"/>
            <a:ext cx="10975176" cy="493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Activity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应用的重要组件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一般一个页面对应一个</a:t>
            </a:r>
            <a:r>
              <a:rPr lang="en-US" altLang="zh-CN" sz="2400" dirty="0" smtClean="0"/>
              <a:t>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一</a:t>
            </a:r>
            <a:r>
              <a:rPr lang="zh-CN" altLang="en-US" sz="2400" dirty="0" smtClean="0"/>
              <a:t>个应用一般有多个</a:t>
            </a:r>
            <a:r>
              <a:rPr lang="en-US" altLang="zh-CN" sz="2400" dirty="0" smtClean="0"/>
              <a:t>Activity</a:t>
            </a:r>
            <a:r>
              <a:rPr lang="zh-CN" altLang="en-US" sz="2400" dirty="0" smtClean="0"/>
              <a:t>组成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Activity</a:t>
            </a:r>
            <a:r>
              <a:rPr lang="zh-CN" altLang="en-US" sz="2400" dirty="0" smtClean="0"/>
              <a:t>给用户提供交互入口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971" y="3055810"/>
            <a:ext cx="6730695" cy="37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必备元素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新建一个继承于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的子类，并实现必要的生命周期回调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在</a:t>
            </a:r>
            <a:r>
              <a:rPr lang="en-US" altLang="zh-CN" dirty="0" smtClean="0"/>
              <a:t>AndroidManifest.xml</a:t>
            </a:r>
            <a:r>
              <a:rPr lang="zh-CN" altLang="en-US" dirty="0" smtClean="0"/>
              <a:t>中申明这个新建的</a:t>
            </a:r>
            <a:r>
              <a:rPr lang="en-US" altLang="zh-CN" dirty="0" smtClean="0"/>
              <a:t>Activity</a:t>
            </a:r>
            <a:r>
              <a:rPr lang="zh-CN" altLang="en-US" dirty="0"/>
              <a:t>子类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91" y="3357647"/>
            <a:ext cx="5323809" cy="13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19" y="2403502"/>
            <a:ext cx="4733333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生命周期</a:t>
            </a:r>
            <a:endParaRPr lang="zh-CN" altLang="en-US" dirty="0"/>
          </a:p>
        </p:txBody>
      </p:sp>
      <p:pic>
        <p:nvPicPr>
          <p:cNvPr id="1026" name="Picture 2" descr="https://developer.android.com/guide/components/images/activity_lifecycle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83" y="1406525"/>
            <a:ext cx="3822584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r>
              <a:rPr lang="zh-CN" altLang="en-US" dirty="0"/>
              <a:t>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79160" y="1406525"/>
            <a:ext cx="624003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之间的交互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ActivityA</a:t>
            </a:r>
            <a:r>
              <a:rPr lang="zh-CN" altLang="en-US" dirty="0" smtClean="0"/>
              <a:t>启动</a:t>
            </a:r>
            <a:r>
              <a:rPr lang="en-US" altLang="zh-CN" dirty="0" err="1" smtClean="0"/>
              <a:t>ActivityB</a:t>
            </a:r>
            <a:endParaRPr lang="en-US" altLang="zh-CN" dirty="0" smtClean="0"/>
          </a:p>
          <a:p>
            <a:r>
              <a:rPr lang="zh-CN" altLang="en-US" dirty="0" smtClean="0"/>
              <a:t>方法一：</a:t>
            </a:r>
            <a:r>
              <a:rPr lang="en-US" altLang="zh-CN" dirty="0"/>
              <a:t> </a:t>
            </a:r>
            <a:r>
              <a:rPr lang="en-US" altLang="zh-CN" dirty="0" err="1"/>
              <a:t>startActivity</a:t>
            </a:r>
            <a:r>
              <a:rPr lang="en-US" altLang="zh-CN" dirty="0" smtClean="0"/>
              <a:t>()</a:t>
            </a:r>
          </a:p>
          <a:p>
            <a:r>
              <a:rPr lang="zh-CN" altLang="en-US" dirty="0" smtClean="0"/>
              <a:t>启动另外一个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，并可以传递一些数据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显式调用</a:t>
            </a:r>
            <a:endParaRPr lang="en-US" altLang="zh-CN" dirty="0" smtClean="0"/>
          </a:p>
          <a:p>
            <a:r>
              <a:rPr lang="en-US" altLang="zh-CN" dirty="0"/>
              <a:t>Intent </a:t>
            </a:r>
            <a:r>
              <a:rPr lang="en-US" altLang="zh-CN" dirty="0" err="1"/>
              <a:t>intent</a:t>
            </a:r>
            <a:r>
              <a:rPr lang="en-US" altLang="zh-CN" dirty="0"/>
              <a:t> = new Intent(this, </a:t>
            </a:r>
            <a:r>
              <a:rPr lang="en-US" altLang="zh-CN" dirty="0" err="1"/>
              <a:t>SignInActivity.class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startActivity</a:t>
            </a:r>
            <a:r>
              <a:rPr lang="en-US" altLang="zh-CN" dirty="0"/>
              <a:t>(intent</a:t>
            </a:r>
            <a:r>
              <a:rPr lang="en-US" altLang="zh-CN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隐</a:t>
            </a:r>
            <a:r>
              <a:rPr lang="zh-CN" altLang="en-US" dirty="0" smtClean="0"/>
              <a:t>式调用</a:t>
            </a:r>
            <a:endParaRPr lang="en-US" altLang="zh-CN" dirty="0" smtClean="0"/>
          </a:p>
          <a:p>
            <a:r>
              <a:rPr lang="en-US" altLang="zh-CN" dirty="0"/>
              <a:t>Intent </a:t>
            </a:r>
            <a:r>
              <a:rPr lang="en-US" altLang="zh-CN" dirty="0" err="1"/>
              <a:t>intent</a:t>
            </a:r>
            <a:r>
              <a:rPr lang="en-US" altLang="zh-CN" dirty="0"/>
              <a:t> = new Intent(</a:t>
            </a:r>
            <a:r>
              <a:rPr lang="en-US" altLang="zh-CN" dirty="0" err="1"/>
              <a:t>Intent.ACTION_SEND</a:t>
            </a:r>
            <a:r>
              <a:rPr lang="en-US" altLang="zh-CN" dirty="0"/>
              <a:t>);</a:t>
            </a:r>
          </a:p>
          <a:p>
            <a:r>
              <a:rPr lang="en-US" altLang="zh-CN" dirty="0" err="1"/>
              <a:t>intent.putExtra</a:t>
            </a:r>
            <a:r>
              <a:rPr lang="en-US" altLang="zh-CN" dirty="0"/>
              <a:t>(</a:t>
            </a:r>
            <a:r>
              <a:rPr lang="en-US" altLang="zh-CN" dirty="0" err="1"/>
              <a:t>Intent.EXTRA_EMAIL</a:t>
            </a:r>
            <a:r>
              <a:rPr lang="en-US" altLang="zh-CN" dirty="0"/>
              <a:t>, </a:t>
            </a:r>
            <a:r>
              <a:rPr lang="en-US" altLang="zh-CN" dirty="0" err="1"/>
              <a:t>recipientArray</a:t>
            </a:r>
            <a:r>
              <a:rPr lang="en-US" altLang="zh-CN" dirty="0"/>
              <a:t>);</a:t>
            </a:r>
          </a:p>
          <a:p>
            <a:r>
              <a:rPr lang="en-US" altLang="zh-CN" dirty="0" err="1"/>
              <a:t>startActivity</a:t>
            </a:r>
            <a:r>
              <a:rPr lang="en-US" altLang="zh-CN" dirty="0"/>
              <a:t>(intent);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r>
              <a:rPr lang="zh-CN" altLang="en-US" dirty="0"/>
              <a:t>之间的交互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方法二：</a:t>
            </a:r>
            <a:r>
              <a:rPr lang="en-US" altLang="zh-CN" dirty="0" err="1" smtClean="0"/>
              <a:t>startActivityForResult</a:t>
            </a:r>
            <a:r>
              <a:rPr lang="en-US" altLang="zh-CN" dirty="0" smtClean="0"/>
              <a:t>()</a:t>
            </a:r>
          </a:p>
          <a:p>
            <a:r>
              <a:rPr lang="zh-CN" altLang="en-US" dirty="0" smtClean="0"/>
              <a:t>启动一个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，并在这个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关闭的</a:t>
            </a:r>
            <a:endParaRPr lang="en-US" altLang="zh-CN" dirty="0" smtClean="0"/>
          </a:p>
          <a:p>
            <a:r>
              <a:rPr lang="zh-CN" altLang="en-US" dirty="0" smtClean="0"/>
              <a:t>时候通过</a:t>
            </a:r>
            <a:r>
              <a:rPr lang="en-US" altLang="zh-CN" dirty="0" err="1" smtClean="0"/>
              <a:t>setResult</a:t>
            </a:r>
            <a:r>
              <a:rPr lang="zh-CN" altLang="en-US" dirty="0" smtClean="0"/>
              <a:t>方法回传数据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1" y="1289216"/>
            <a:ext cx="5352381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r>
              <a:rPr lang="zh-CN" altLang="en-US" dirty="0"/>
              <a:t>之间的交互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ActivityA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ActivityB</a:t>
            </a:r>
            <a:r>
              <a:rPr lang="zh-CN" altLang="en-US" dirty="0" smtClean="0"/>
              <a:t>切换，生命周期回调方法的调用顺序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ActivityA</a:t>
            </a:r>
            <a:r>
              <a:rPr lang="zh-CN" altLang="en-US" dirty="0" smtClean="0"/>
              <a:t>启动</a:t>
            </a:r>
            <a:r>
              <a:rPr lang="en-US" altLang="zh-CN" dirty="0" err="1" smtClean="0"/>
              <a:t>ActivityB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ActivityB</a:t>
            </a:r>
            <a:r>
              <a:rPr lang="zh-CN" altLang="en-US" dirty="0" smtClean="0"/>
              <a:t>回</a:t>
            </a:r>
            <a:r>
              <a:rPr lang="en-US" altLang="zh-CN" dirty="0" err="1" smtClean="0"/>
              <a:t>ActivityA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8" y="2315304"/>
            <a:ext cx="7924292" cy="13314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71" y="4487695"/>
            <a:ext cx="7821612" cy="15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cor母版">
  <a:themeElements>
    <a:clrScheme name="自定义 5">
      <a:dk1>
        <a:srgbClr val="3A3335"/>
      </a:dk1>
      <a:lt1>
        <a:srgbClr val="FFFFFF"/>
      </a:lt1>
      <a:dk2>
        <a:srgbClr val="54AB42"/>
      </a:dk2>
      <a:lt2>
        <a:srgbClr val="97C550"/>
      </a:lt2>
      <a:accent1>
        <a:srgbClr val="FFA500"/>
      </a:accent1>
      <a:accent2>
        <a:srgbClr val="54AB42"/>
      </a:accent2>
      <a:accent3>
        <a:srgbClr val="398FD1"/>
      </a:accent3>
      <a:accent4>
        <a:srgbClr val="FFA500"/>
      </a:accent4>
      <a:accent5>
        <a:srgbClr val="FF6347"/>
      </a:accent5>
      <a:accent6>
        <a:srgbClr val="8A2BE2"/>
      </a:accent6>
      <a:hlink>
        <a:srgbClr val="0070C0"/>
      </a:hlink>
      <a:folHlink>
        <a:srgbClr val="A31800"/>
      </a:folHlink>
    </a:clrScheme>
    <a:fontScheme name="Damco 2010 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rcor母版" id="{29D2D0EB-2736-47F4-BBE0-D8BD1C7F2D0E}" vid="{18F6C259-0E06-4C9E-B888-6E969153B66B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3004</Words>
  <Application>Microsoft Office PowerPoint</Application>
  <PresentationFormat>宽屏</PresentationFormat>
  <Paragraphs>232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Calibri</vt:lpstr>
      <vt:lpstr>Verdana</vt:lpstr>
      <vt:lpstr>Wingdings</vt:lpstr>
      <vt:lpstr>华文细黑</vt:lpstr>
      <vt:lpstr>微软雅黑</vt:lpstr>
      <vt:lpstr>Arial</vt:lpstr>
      <vt:lpstr>宋体</vt:lpstr>
      <vt:lpstr>Berlin Sans FB Demi</vt:lpstr>
      <vt:lpstr>Calibri Light</vt:lpstr>
      <vt:lpstr>Office 主题</vt:lpstr>
      <vt:lpstr>Starcor母版</vt:lpstr>
      <vt:lpstr>PowerPoint 演示文稿</vt:lpstr>
      <vt:lpstr>内容提纲</vt:lpstr>
      <vt:lpstr>Activity介绍</vt:lpstr>
      <vt:lpstr>创建Activity必备元素</vt:lpstr>
      <vt:lpstr>Activity生命周期</vt:lpstr>
      <vt:lpstr>Activity生命周期</vt:lpstr>
      <vt:lpstr>Activity之间的交互</vt:lpstr>
      <vt:lpstr>Activity之间的交互</vt:lpstr>
      <vt:lpstr>Activity之间的交互</vt:lpstr>
      <vt:lpstr>Intent</vt:lpstr>
      <vt:lpstr>Intent类型</vt:lpstr>
      <vt:lpstr>构建 Intent</vt:lpstr>
      <vt:lpstr>构建 Intent</vt:lpstr>
      <vt:lpstr>构建 Intent</vt:lpstr>
      <vt:lpstr>&lt;intent-filter&gt; </vt:lpstr>
      <vt:lpstr>Tasks 和Back Stack</vt:lpstr>
      <vt:lpstr>Tasks 和Back Stack</vt:lpstr>
      <vt:lpstr>管理Task</vt:lpstr>
      <vt:lpstr>管理Task</vt:lpstr>
      <vt:lpstr>定义启动模式</vt:lpstr>
      <vt:lpstr>使用清单文件AndroidManifest</vt:lpstr>
      <vt:lpstr>使用清单文件AndroidManifest</vt:lpstr>
      <vt:lpstr>使用清单文件AndroidManifest</vt:lpstr>
      <vt:lpstr>使用 Intent 标志</vt:lpstr>
      <vt:lpstr>使用 Intent 标志</vt:lpstr>
      <vt:lpstr>通过命令查看栈信息</vt:lpstr>
      <vt:lpstr>思考、练习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hexiong</cp:lastModifiedBy>
  <cp:revision>352</cp:revision>
  <dcterms:created xsi:type="dcterms:W3CDTF">2013-08-14T15:08:00Z</dcterms:created>
  <dcterms:modified xsi:type="dcterms:W3CDTF">2017-08-25T07:03:43Z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